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diagrams/data1.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156.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157.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43.xml" ContentType="application/vnd.openxmlformats-officedocument.presentationml.slide+xml"/>
  <Override PartName="/ppt/slides/slide142.xml" ContentType="application/vnd.openxmlformats-officedocument.presentationml.slide+xml"/>
  <Override PartName="/ppt/slides/slide141.xml" ContentType="application/vnd.openxmlformats-officedocument.presentationml.slide+xml"/>
  <Override PartName="/ppt/slides/slide140.xml" ContentType="application/vnd.openxmlformats-officedocument.presentationml.slide+xml"/>
  <Override PartName="/ppt/slides/slide139.xml" ContentType="application/vnd.openxmlformats-officedocument.presentationml.slide+xml"/>
  <Override PartName="/ppt/slides/slide138.xml" ContentType="application/vnd.openxmlformats-officedocument.presentationml.slide+xml"/>
  <Override PartName="/ppt/slides/slide137.xml" ContentType="application/vnd.openxmlformats-officedocument.presentationml.slide+xml"/>
  <Override PartName="/ppt/slides/slide136.xml" ContentType="application/vnd.openxmlformats-officedocument.presentationml.slide+xml"/>
  <Override PartName="/ppt/slides/slide135.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54.xml" ContentType="application/vnd.openxmlformats-officedocument.presentationml.slide+xml"/>
  <Override PartName="/ppt/slides/slide153.xml" ContentType="application/vnd.openxmlformats-officedocument.presentationml.slide+xml"/>
  <Override PartName="/ppt/slides/slide152.xml" ContentType="application/vnd.openxmlformats-officedocument.presentationml.slide+xml"/>
  <Override PartName="/ppt/slides/slide151.xml" ContentType="application/vnd.openxmlformats-officedocument.presentationml.slide+xml"/>
  <Override PartName="/ppt/slides/slide150.xml" ContentType="application/vnd.openxmlformats-officedocument.presentationml.slide+xml"/>
  <Override PartName="/ppt/slides/slide149.xml" ContentType="application/vnd.openxmlformats-officedocument.presentationml.slide+xml"/>
  <Override PartName="/ppt/slides/slide148.xml" ContentType="application/vnd.openxmlformats-officedocument.presentationml.slide+xml"/>
  <Override PartName="/ppt/slides/slide147.xml" ContentType="application/vnd.openxmlformats-officedocument.presentationml.slide+xml"/>
  <Override PartName="/ppt/slides/slide134.xml" ContentType="application/vnd.openxmlformats-officedocument.presentationml.slide+xml"/>
  <Override PartName="/ppt/slides/slide133.xml" ContentType="application/vnd.openxmlformats-officedocument.presentationml.slide+xml"/>
  <Override PartName="/ppt/slides/slide132.xml" ContentType="application/vnd.openxmlformats-officedocument.presentationml.slide+xml"/>
  <Override PartName="/ppt/slides/slide120.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31.xml" ContentType="application/vnd.openxmlformats-officedocument.presentationml.slide+xml"/>
  <Override PartName="/ppt/slides/slide130.xml" ContentType="application/vnd.openxmlformats-officedocument.presentationml.slide+xml"/>
  <Override PartName="/ppt/slides/slide129.xml" ContentType="application/vnd.openxmlformats-officedocument.presentationml.slide+xml"/>
  <Override PartName="/ppt/slides/slide128.xml" ContentType="application/vnd.openxmlformats-officedocument.presentationml.slide+xml"/>
  <Override PartName="/ppt/slides/slide127.xml" ContentType="application/vnd.openxmlformats-officedocument.presentationml.slide+xml"/>
  <Override PartName="/ppt/slides/slide126.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5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74.xml" ContentType="application/vnd.openxmlformats-officedocument.presentationml.slide+xml"/>
  <Override PartName="/ppt/slides/slide173.xml" ContentType="application/vnd.openxmlformats-officedocument.presentationml.slide+xml"/>
  <Override PartName="/ppt/slides/slide172.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55.xml" ContentType="application/vnd.openxmlformats-officedocument.presentationml.slide+xml"/>
  <Override PartName="/ppt/slides/slide30.xml" ContentType="application/vnd.openxmlformats-officedocument.presentationml.slide+xml"/>
  <Override PartName="/ppt/slides/slide32.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1.xml" ContentType="application/vnd.openxmlformats-officedocument.presentationml.slide+xml"/>
  <Override PartName="/ppt/slides/slide37.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4.xml" ContentType="application/vnd.openxmlformats-officedocument.presentationml.slide+xml"/>
  <Override PartName="/ppt/notesSlides/notesSlide2.xml" ContentType="application/vnd.openxmlformats-officedocument.presentationml.notesSlide+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diagrams/layout7.xml" ContentType="application/vnd.openxmlformats-officedocument.drawingml.diagramLayout+xml"/>
  <Override PartName="/ppt/notesMasters/notesMaster1.xml" ContentType="application/vnd.openxmlformats-officedocument.presentationml.notesMaster+xml"/>
  <Override PartName="/ppt/diagrams/drawing7.xml" ContentType="application/vnd.ms-office.drawingml.diagramDrawing+xml"/>
  <Override PartName="/ppt/diagrams/colors7.xml" ContentType="application/vnd.openxmlformats-officedocument.drawingml.diagramColors+xml"/>
  <Override PartName="/ppt/diagrams/quickStyle7.xml" ContentType="application/vnd.openxmlformats-officedocument.drawingml.diagramStyle+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layout5.xml" ContentType="application/vnd.openxmlformats-officedocument.drawingml.diagramLayout+xml"/>
  <Override PartName="/ppt/diagrams/colors5.xml" ContentType="application/vnd.openxmlformats-officedocument.drawingml.diagramColors+xml"/>
  <Override PartName="/ppt/diagrams/quickStyle5.xml" ContentType="application/vnd.openxmlformats-officedocument.drawingml.diagramStyle+xml"/>
  <Override PartName="/ppt/diagrams/drawing4.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diagrams/layout3.xml" ContentType="application/vnd.openxmlformats-officedocument.drawingml.diagramLayout+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theme/theme2.xml" ContentType="application/vnd.openxmlformats-officedocument.theme+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drawing2.xml" ContentType="application/vnd.ms-office.drawingml.diagramDrawing+xml"/>
  <Override PartName="/ppt/diagrams/colors2.xml" ContentType="application/vnd.openxmlformats-officedocument.drawingml.diagramColors+xml"/>
  <Override PartName="/ppt/diagrams/drawing5.xml" ContentType="application/vnd.ms-office.drawingml.diagramDrawing+xml"/>
  <Override PartName="/ppt/theme/theme1.xml" ContentType="application/vnd.openxmlformats-officedocument.theme+xml"/>
  <Override PartName="/ppt/diagrams/layout6.xml" ContentType="application/vnd.openxmlformats-officedocument.drawingml.diagramLayout+xml"/>
  <Override PartName="/ppt/diagrams/quickStyle6.xml" ContentType="application/vnd.openxmlformats-officedocument.drawingml.diagramStyle+xml"/>
  <Override PartName="/ppt/diagrams/drawing6.xml" ContentType="application/vnd.ms-office.drawingml.diagramDrawing+xml"/>
  <Override PartName="/ppt/diagrams/colors6.xml" ContentType="application/vnd.openxmlformats-officedocument.drawingml.diagramColors+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customXml/itemProps3.xml" ContentType="application/vnd.openxmlformats-officedocument.customXml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8"/>
  </p:notesMasterIdLst>
  <p:sldIdLst>
    <p:sldId id="256" r:id="rId5"/>
    <p:sldId id="257" r:id="rId6"/>
    <p:sldId id="439" r:id="rId7"/>
    <p:sldId id="275" r:id="rId8"/>
    <p:sldId id="276"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342" r:id="rId24"/>
    <p:sldId id="343" r:id="rId25"/>
    <p:sldId id="344" r:id="rId26"/>
    <p:sldId id="345" r:id="rId27"/>
    <p:sldId id="346" r:id="rId28"/>
    <p:sldId id="347" r:id="rId29"/>
    <p:sldId id="348" r:id="rId30"/>
    <p:sldId id="349" r:id="rId31"/>
    <p:sldId id="350" r:id="rId32"/>
    <p:sldId id="351" r:id="rId33"/>
    <p:sldId id="371" r:id="rId34"/>
    <p:sldId id="372" r:id="rId35"/>
    <p:sldId id="373" r:id="rId36"/>
    <p:sldId id="352" r:id="rId37"/>
    <p:sldId id="353" r:id="rId38"/>
    <p:sldId id="354" r:id="rId39"/>
    <p:sldId id="355" r:id="rId40"/>
    <p:sldId id="356" r:id="rId41"/>
    <p:sldId id="357" r:id="rId42"/>
    <p:sldId id="358" r:id="rId43"/>
    <p:sldId id="359" r:id="rId44"/>
    <p:sldId id="360" r:id="rId45"/>
    <p:sldId id="273" r:id="rId46"/>
    <p:sldId id="274" r:id="rId47"/>
    <p:sldId id="363" r:id="rId48"/>
    <p:sldId id="361" r:id="rId49"/>
    <p:sldId id="362" r:id="rId50"/>
    <p:sldId id="364" r:id="rId51"/>
    <p:sldId id="366" r:id="rId52"/>
    <p:sldId id="446" r:id="rId53"/>
    <p:sldId id="369" r:id="rId54"/>
    <p:sldId id="454" r:id="rId55"/>
    <p:sldId id="455" r:id="rId56"/>
    <p:sldId id="370" r:id="rId57"/>
    <p:sldId id="365" r:id="rId58"/>
    <p:sldId id="278" r:id="rId59"/>
    <p:sldId id="448" r:id="rId60"/>
    <p:sldId id="279" r:id="rId61"/>
    <p:sldId id="280" r:id="rId62"/>
    <p:sldId id="281" r:id="rId63"/>
    <p:sldId id="376" r:id="rId64"/>
    <p:sldId id="377" r:id="rId65"/>
    <p:sldId id="447" r:id="rId66"/>
    <p:sldId id="378" r:id="rId67"/>
    <p:sldId id="379" r:id="rId68"/>
    <p:sldId id="380" r:id="rId69"/>
    <p:sldId id="382" r:id="rId70"/>
    <p:sldId id="381" r:id="rId71"/>
    <p:sldId id="375" r:id="rId72"/>
    <p:sldId id="383" r:id="rId73"/>
    <p:sldId id="384" r:id="rId74"/>
    <p:sldId id="385" r:id="rId75"/>
    <p:sldId id="386" r:id="rId76"/>
    <p:sldId id="387" r:id="rId77"/>
    <p:sldId id="388" r:id="rId78"/>
    <p:sldId id="389" r:id="rId79"/>
    <p:sldId id="283" r:id="rId80"/>
    <p:sldId id="393" r:id="rId81"/>
    <p:sldId id="284" r:id="rId82"/>
    <p:sldId id="285" r:id="rId83"/>
    <p:sldId id="287" r:id="rId84"/>
    <p:sldId id="288" r:id="rId85"/>
    <p:sldId id="289" r:id="rId86"/>
    <p:sldId id="293" r:id="rId87"/>
    <p:sldId id="294" r:id="rId88"/>
    <p:sldId id="295" r:id="rId89"/>
    <p:sldId id="296" r:id="rId90"/>
    <p:sldId id="290" r:id="rId91"/>
    <p:sldId id="291" r:id="rId92"/>
    <p:sldId id="300" r:id="rId93"/>
    <p:sldId id="292" r:id="rId94"/>
    <p:sldId id="297" r:id="rId95"/>
    <p:sldId id="286" r:id="rId96"/>
    <p:sldId id="299" r:id="rId97"/>
    <p:sldId id="301" r:id="rId98"/>
    <p:sldId id="298" r:id="rId99"/>
    <p:sldId id="302" r:id="rId100"/>
    <p:sldId id="394" r:id="rId101"/>
    <p:sldId id="368" r:id="rId102"/>
    <p:sldId id="449" r:id="rId103"/>
    <p:sldId id="390" r:id="rId104"/>
    <p:sldId id="303" r:id="rId105"/>
    <p:sldId id="313" r:id="rId106"/>
    <p:sldId id="312" r:id="rId107"/>
    <p:sldId id="304" r:id="rId108"/>
    <p:sldId id="305" r:id="rId109"/>
    <p:sldId id="307" r:id="rId110"/>
    <p:sldId id="308" r:id="rId111"/>
    <p:sldId id="309" r:id="rId112"/>
    <p:sldId id="310" r:id="rId113"/>
    <p:sldId id="314" r:id="rId114"/>
    <p:sldId id="311" r:id="rId115"/>
    <p:sldId id="306" r:id="rId116"/>
    <p:sldId id="452" r:id="rId117"/>
    <p:sldId id="391" r:id="rId118"/>
    <p:sldId id="440" r:id="rId119"/>
    <p:sldId id="396" r:id="rId120"/>
    <p:sldId id="395" r:id="rId121"/>
    <p:sldId id="318" r:id="rId122"/>
    <p:sldId id="320" r:id="rId123"/>
    <p:sldId id="319" r:id="rId124"/>
    <p:sldId id="321" r:id="rId125"/>
    <p:sldId id="322" r:id="rId126"/>
    <p:sldId id="323" r:id="rId127"/>
    <p:sldId id="324" r:id="rId128"/>
    <p:sldId id="397" r:id="rId129"/>
    <p:sldId id="325" r:id="rId130"/>
    <p:sldId id="326" r:id="rId131"/>
    <p:sldId id="327" r:id="rId132"/>
    <p:sldId id="328" r:id="rId133"/>
    <p:sldId id="338" r:id="rId134"/>
    <p:sldId id="340" r:id="rId135"/>
    <p:sldId id="329" r:id="rId136"/>
    <p:sldId id="330" r:id="rId137"/>
    <p:sldId id="331" r:id="rId138"/>
    <p:sldId id="332" r:id="rId139"/>
    <p:sldId id="333" r:id="rId140"/>
    <p:sldId id="334" r:id="rId141"/>
    <p:sldId id="335" r:id="rId142"/>
    <p:sldId id="336" r:id="rId143"/>
    <p:sldId id="337" r:id="rId144"/>
    <p:sldId id="399" r:id="rId145"/>
    <p:sldId id="398" r:id="rId146"/>
    <p:sldId id="431" r:id="rId147"/>
    <p:sldId id="400" r:id="rId148"/>
    <p:sldId id="401" r:id="rId149"/>
    <p:sldId id="402" r:id="rId150"/>
    <p:sldId id="403" r:id="rId151"/>
    <p:sldId id="404" r:id="rId152"/>
    <p:sldId id="405" r:id="rId153"/>
    <p:sldId id="406" r:id="rId154"/>
    <p:sldId id="407" r:id="rId155"/>
    <p:sldId id="408" r:id="rId156"/>
    <p:sldId id="409" r:id="rId157"/>
    <p:sldId id="432" r:id="rId158"/>
    <p:sldId id="433" r:id="rId159"/>
    <p:sldId id="434" r:id="rId160"/>
    <p:sldId id="435" r:id="rId161"/>
    <p:sldId id="424" r:id="rId162"/>
    <p:sldId id="425" r:id="rId163"/>
    <p:sldId id="426" r:id="rId164"/>
    <p:sldId id="427" r:id="rId165"/>
    <p:sldId id="428" r:id="rId166"/>
    <p:sldId id="429" r:id="rId167"/>
    <p:sldId id="430" r:id="rId168"/>
    <p:sldId id="410" r:id="rId169"/>
    <p:sldId id="411" r:id="rId170"/>
    <p:sldId id="412" r:id="rId171"/>
    <p:sldId id="413" r:id="rId172"/>
    <p:sldId id="414" r:id="rId173"/>
    <p:sldId id="415" r:id="rId174"/>
    <p:sldId id="416" r:id="rId175"/>
    <p:sldId id="418" r:id="rId176"/>
    <p:sldId id="420" r:id="rId177"/>
    <p:sldId id="417" r:id="rId178"/>
    <p:sldId id="421" r:id="rId179"/>
    <p:sldId id="422" r:id="rId180"/>
    <p:sldId id="453" r:id="rId181"/>
    <p:sldId id="392" r:id="rId182"/>
    <p:sldId id="423" r:id="rId183"/>
    <p:sldId id="436" r:id="rId184"/>
    <p:sldId id="437" r:id="rId185"/>
    <p:sldId id="438" r:id="rId186"/>
    <p:sldId id="443" r:id="rId1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27" autoAdjust="0"/>
    <p:restoredTop sz="95501" autoAdjust="0"/>
  </p:normalViewPr>
  <p:slideViewPr>
    <p:cSldViewPr snapToGrid="0">
      <p:cViewPr varScale="1">
        <p:scale>
          <a:sx n="88" d="100"/>
          <a:sy n="88" d="100"/>
        </p:scale>
        <p:origin x="62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slide" Target="slides/slide171.xml"/><Relationship Id="rId170" Type="http://schemas.openxmlformats.org/officeDocument/2006/relationships/slide" Target="slides/slide166.xml"/><Relationship Id="rId191"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0"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s>
</file>

<file path=ppt/diagrams/_rels/data1.xml.rels><?xml version="1.0" encoding="UTF-8" standalone="yes"?>
<Relationships xmlns="http://schemas.openxmlformats.org/package/2006/relationships"><Relationship Id="rId8" Type="http://schemas.openxmlformats.org/officeDocument/2006/relationships/slide" Target="../slides/slide95.xml"/><Relationship Id="rId3" Type="http://schemas.openxmlformats.org/officeDocument/2006/relationships/slide" Target="../slides/slide73.xml"/><Relationship Id="rId7" Type="http://schemas.openxmlformats.org/officeDocument/2006/relationships/slide" Target="../slides/slide101.xml"/><Relationship Id="rId2" Type="http://schemas.openxmlformats.org/officeDocument/2006/relationships/slide" Target="../slides/slide55.xml"/><Relationship Id="rId1" Type="http://schemas.openxmlformats.org/officeDocument/2006/relationships/slide" Target="../slides/slide48.xml"/><Relationship Id="rId6" Type="http://schemas.openxmlformats.org/officeDocument/2006/relationships/slide" Target="../slides/slide88.xml"/><Relationship Id="rId5" Type="http://schemas.openxmlformats.org/officeDocument/2006/relationships/slide" Target="../slides/slide113.xml"/><Relationship Id="rId10" Type="http://schemas.openxmlformats.org/officeDocument/2006/relationships/slide" Target="../slides/slide178.xml"/><Relationship Id="rId4" Type="http://schemas.openxmlformats.org/officeDocument/2006/relationships/slide" Target="../slides/slide75.xml"/><Relationship Id="rId9" Type="http://schemas.openxmlformats.org/officeDocument/2006/relationships/slide" Target="../slides/slide117.xml"/></Relationships>
</file>

<file path=ppt/diagrams/_rels/data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ata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4.png"/><Relationship Id="rId6" Type="http://schemas.openxmlformats.org/officeDocument/2006/relationships/image" Target="../media/image78.svg"/><Relationship Id="rId5" Type="http://schemas.openxmlformats.org/officeDocument/2006/relationships/image" Target="../media/image76.png"/><Relationship Id="rId4" Type="http://schemas.openxmlformats.org/officeDocument/2006/relationships/image" Target="../media/image76.svg"/></Relationships>
</file>

<file path=ppt/diagrams/_rels/data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4.png"/><Relationship Id="rId6" Type="http://schemas.openxmlformats.org/officeDocument/2006/relationships/image" Target="../media/image99.svg"/><Relationship Id="rId5" Type="http://schemas.openxmlformats.org/officeDocument/2006/relationships/image" Target="../media/image95.png"/><Relationship Id="rId4" Type="http://schemas.openxmlformats.org/officeDocument/2006/relationships/image" Target="../media/image76.svg"/></Relationships>
</file>

<file path=ppt/diagrams/_rels/data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4.png"/><Relationship Id="rId6" Type="http://schemas.openxmlformats.org/officeDocument/2006/relationships/image" Target="../media/image99.svg"/><Relationship Id="rId5" Type="http://schemas.openxmlformats.org/officeDocument/2006/relationships/image" Target="../media/image95.png"/><Relationship Id="rId4" Type="http://schemas.openxmlformats.org/officeDocument/2006/relationships/image" Target="../media/image76.svg"/></Relationships>
</file>

<file path=ppt/diagrams/_rels/data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4.png"/><Relationship Id="rId6" Type="http://schemas.openxmlformats.org/officeDocument/2006/relationships/image" Target="../media/image78.svg"/><Relationship Id="rId5" Type="http://schemas.openxmlformats.org/officeDocument/2006/relationships/image" Target="../media/image76.png"/><Relationship Id="rId4" Type="http://schemas.openxmlformats.org/officeDocument/2006/relationships/image" Target="../media/image7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4.png"/><Relationship Id="rId6" Type="http://schemas.openxmlformats.org/officeDocument/2006/relationships/image" Target="../media/image78.svg"/><Relationship Id="rId5" Type="http://schemas.openxmlformats.org/officeDocument/2006/relationships/image" Target="../media/image76.png"/><Relationship Id="rId4" Type="http://schemas.openxmlformats.org/officeDocument/2006/relationships/image" Target="../media/image7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4.png"/><Relationship Id="rId6" Type="http://schemas.openxmlformats.org/officeDocument/2006/relationships/image" Target="../media/image99.svg"/><Relationship Id="rId5" Type="http://schemas.openxmlformats.org/officeDocument/2006/relationships/image" Target="../media/image95.png"/><Relationship Id="rId4" Type="http://schemas.openxmlformats.org/officeDocument/2006/relationships/image" Target="../media/image7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C7AA07-6E47-4A39-A67B-072D65C731DF}"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9F503EFB-6D67-4814-BA83-C23B24D0A317}">
      <dgm:prSet/>
      <dgm:spPr/>
      <dgm:t>
        <a:bodyPr/>
        <a:lstStyle/>
        <a:p>
          <a:r>
            <a:rPr lang="en-IN" dirty="0"/>
            <a:t>Language Processor Concepts                           </a:t>
          </a:r>
          <a:r>
            <a:rPr lang="en-GB" dirty="0">
              <a:hlinkClick xmlns:r="http://schemas.openxmlformats.org/officeDocument/2006/relationships" r:id="rId1" action="ppaction://hlinksldjump"/>
            </a:rPr>
            <a:t>Questions</a:t>
          </a:r>
          <a:endParaRPr lang="en-US" dirty="0"/>
        </a:p>
      </dgm:t>
    </dgm:pt>
    <dgm:pt modelId="{DB67FBFE-C47F-40EC-9B96-742EEE9B6581}" type="parTrans" cxnId="{5680BB1F-701F-4AE1-98BD-43AFEDA922C3}">
      <dgm:prSet/>
      <dgm:spPr/>
      <dgm:t>
        <a:bodyPr/>
        <a:lstStyle/>
        <a:p>
          <a:endParaRPr lang="en-US"/>
        </a:p>
      </dgm:t>
    </dgm:pt>
    <dgm:pt modelId="{C51F9068-107F-46D7-98B1-FC1BF8A79FE9}" type="sibTrans" cxnId="{5680BB1F-701F-4AE1-98BD-43AFEDA922C3}">
      <dgm:prSet/>
      <dgm:spPr/>
      <dgm:t>
        <a:bodyPr/>
        <a:lstStyle/>
        <a:p>
          <a:endParaRPr lang="en-US"/>
        </a:p>
      </dgm:t>
    </dgm:pt>
    <dgm:pt modelId="{86BC9761-4675-4DE6-A1F7-003DE6BBEC24}">
      <dgm:prSet/>
      <dgm:spPr/>
      <dgm:t>
        <a:bodyPr/>
        <a:lstStyle/>
        <a:p>
          <a:r>
            <a:rPr lang="en-GB" b="1" dirty="0">
              <a:hlinkClick xmlns:r="http://schemas.openxmlformats.org/officeDocument/2006/relationships" r:id="rId2" action="ppaction://hlinksldjump"/>
            </a:rPr>
            <a:t>Data Structures for language processors. </a:t>
          </a:r>
          <a:r>
            <a:rPr lang="en-GB" b="1" dirty="0"/>
            <a:t>     </a:t>
          </a:r>
          <a:r>
            <a:rPr lang="en-GB" dirty="0">
              <a:hlinkClick xmlns:r="http://schemas.openxmlformats.org/officeDocument/2006/relationships" r:id="rId3" action="ppaction://hlinksldjump"/>
            </a:rPr>
            <a:t>Questions</a:t>
          </a:r>
          <a:r>
            <a:rPr lang="en-GB" b="1" dirty="0">
              <a:hlinkClick xmlns:r="http://schemas.openxmlformats.org/officeDocument/2006/relationships" r:id="rId3" action="ppaction://hlinksldjump"/>
            </a:rPr>
            <a:t> </a:t>
          </a:r>
          <a:endParaRPr lang="en-US" dirty="0"/>
        </a:p>
      </dgm:t>
    </dgm:pt>
    <dgm:pt modelId="{4A14D893-3525-4B32-A186-AC6D9E0D34A2}" type="parTrans" cxnId="{813B3CFE-9071-47E4-92A1-427E3210F37A}">
      <dgm:prSet/>
      <dgm:spPr/>
      <dgm:t>
        <a:bodyPr/>
        <a:lstStyle/>
        <a:p>
          <a:endParaRPr lang="en-US"/>
        </a:p>
      </dgm:t>
    </dgm:pt>
    <dgm:pt modelId="{0FAC53DB-449C-42E5-8699-E8FFDF3BAD9F}" type="sibTrans" cxnId="{813B3CFE-9071-47E4-92A1-427E3210F37A}">
      <dgm:prSet/>
      <dgm:spPr/>
      <dgm:t>
        <a:bodyPr/>
        <a:lstStyle/>
        <a:p>
          <a:endParaRPr lang="en-US"/>
        </a:p>
      </dgm:t>
    </dgm:pt>
    <dgm:pt modelId="{50532F2C-1B36-47F0-93D9-8BBFA1BCDE9B}">
      <dgm:prSet/>
      <dgm:spPr/>
      <dgm:t>
        <a:bodyPr/>
        <a:lstStyle/>
        <a:p>
          <a:r>
            <a:rPr lang="en-GB" b="1" dirty="0">
              <a:hlinkClick xmlns:r="http://schemas.openxmlformats.org/officeDocument/2006/relationships" r:id="rId4" action="ppaction://hlinksldjump"/>
            </a:rPr>
            <a:t>Introduction to Compiler:</a:t>
          </a:r>
          <a:r>
            <a:rPr lang="en-GB" b="1" dirty="0"/>
            <a:t>                                  </a:t>
          </a:r>
          <a:r>
            <a:rPr lang="en-GB" dirty="0">
              <a:hlinkClick xmlns:r="http://schemas.openxmlformats.org/officeDocument/2006/relationships" r:id="rId5" action="ppaction://hlinksldjump"/>
            </a:rPr>
            <a:t>Questions</a:t>
          </a:r>
          <a:endParaRPr lang="en-US" dirty="0"/>
        </a:p>
      </dgm:t>
    </dgm:pt>
    <dgm:pt modelId="{961CC1B4-820F-4DD8-8FB1-8638F449FDA5}" type="parTrans" cxnId="{E219AC7F-73A3-48E6-A012-E006DEC303CE}">
      <dgm:prSet/>
      <dgm:spPr/>
      <dgm:t>
        <a:bodyPr/>
        <a:lstStyle/>
        <a:p>
          <a:endParaRPr lang="en-US"/>
        </a:p>
      </dgm:t>
    </dgm:pt>
    <dgm:pt modelId="{21EF8157-3355-441A-B1DC-B88817A4A9FB}" type="sibTrans" cxnId="{E219AC7F-73A3-48E6-A012-E006DEC303CE}">
      <dgm:prSet/>
      <dgm:spPr/>
      <dgm:t>
        <a:bodyPr/>
        <a:lstStyle/>
        <a:p>
          <a:endParaRPr lang="en-US"/>
        </a:p>
      </dgm:t>
    </dgm:pt>
    <dgm:pt modelId="{A8F2E90B-AC01-4718-ACE3-A7824B13FAB1}">
      <dgm:prSet/>
      <dgm:spPr/>
      <dgm:t>
        <a:bodyPr/>
        <a:lstStyle/>
        <a:p>
          <a:r>
            <a:rPr lang="en-GB" dirty="0">
              <a:hlinkClick xmlns:r="http://schemas.openxmlformats.org/officeDocument/2006/relationships" r:id="rId6" action="ppaction://hlinksldjump"/>
            </a:rPr>
            <a:t>1.3 Phases of compilation, </a:t>
          </a:r>
          <a:endParaRPr lang="en-US" dirty="0"/>
        </a:p>
      </dgm:t>
    </dgm:pt>
    <dgm:pt modelId="{10220BAE-5FA1-428C-B7DA-51D652268FDC}" type="parTrans" cxnId="{0CC4589B-F69D-47A4-8CCB-BB53F23814D3}">
      <dgm:prSet/>
      <dgm:spPr/>
      <dgm:t>
        <a:bodyPr/>
        <a:lstStyle/>
        <a:p>
          <a:endParaRPr lang="en-US"/>
        </a:p>
      </dgm:t>
    </dgm:pt>
    <dgm:pt modelId="{C7B39A9B-3967-4E65-9713-07A7221DA6D5}" type="sibTrans" cxnId="{0CC4589B-F69D-47A4-8CCB-BB53F23814D3}">
      <dgm:prSet/>
      <dgm:spPr/>
      <dgm:t>
        <a:bodyPr/>
        <a:lstStyle/>
        <a:p>
          <a:endParaRPr lang="en-US"/>
        </a:p>
      </dgm:t>
    </dgm:pt>
    <dgm:pt modelId="{43FA5E07-702B-4FF5-B5F0-D4E21E51E1C0}">
      <dgm:prSet/>
      <dgm:spPr/>
      <dgm:t>
        <a:bodyPr/>
        <a:lstStyle/>
        <a:p>
          <a:r>
            <a:rPr lang="en-GB" dirty="0">
              <a:hlinkClick xmlns:r="http://schemas.openxmlformats.org/officeDocument/2006/relationships" r:id="rId7" action="ppaction://hlinksldjump"/>
            </a:rPr>
            <a:t>Bootstrapping and Porting, </a:t>
          </a:r>
          <a:endParaRPr lang="en-US" dirty="0"/>
        </a:p>
      </dgm:t>
    </dgm:pt>
    <dgm:pt modelId="{A0EBDE61-5E92-436E-883E-7FD9DC0C7D90}" type="parTrans" cxnId="{A802C15F-D716-4D3E-991D-9DF92EE80BC9}">
      <dgm:prSet/>
      <dgm:spPr/>
      <dgm:t>
        <a:bodyPr/>
        <a:lstStyle/>
        <a:p>
          <a:endParaRPr lang="en-US"/>
        </a:p>
      </dgm:t>
    </dgm:pt>
    <dgm:pt modelId="{60554E23-7851-49B4-B19F-10BF0C8811DD}" type="sibTrans" cxnId="{A802C15F-D716-4D3E-991D-9DF92EE80BC9}">
      <dgm:prSet/>
      <dgm:spPr/>
      <dgm:t>
        <a:bodyPr/>
        <a:lstStyle/>
        <a:p>
          <a:endParaRPr lang="en-US"/>
        </a:p>
      </dgm:t>
    </dgm:pt>
    <dgm:pt modelId="{0E098BAD-C5B0-43F7-9D51-C9B540B4FD17}">
      <dgm:prSet/>
      <dgm:spPr/>
      <dgm:t>
        <a:bodyPr/>
        <a:lstStyle/>
        <a:p>
          <a:r>
            <a:rPr lang="en-GB" dirty="0">
              <a:hlinkClick xmlns:r="http://schemas.openxmlformats.org/officeDocument/2006/relationships" r:id="rId8" action="ppaction://hlinksldjump"/>
            </a:rPr>
            <a:t>1.6 Compiler writing tools. </a:t>
          </a:r>
          <a:endParaRPr lang="en-US" dirty="0"/>
        </a:p>
      </dgm:t>
    </dgm:pt>
    <dgm:pt modelId="{C4AB1FC1-BB6D-4935-8E71-7768A2958E77}" type="parTrans" cxnId="{C1AE43F5-CC41-4C51-96C0-0E66D829E3B2}">
      <dgm:prSet/>
      <dgm:spPr/>
      <dgm:t>
        <a:bodyPr/>
        <a:lstStyle/>
        <a:p>
          <a:endParaRPr lang="en-US"/>
        </a:p>
      </dgm:t>
    </dgm:pt>
    <dgm:pt modelId="{9398B78A-C06D-423C-A200-36B965058B3C}" type="sibTrans" cxnId="{C1AE43F5-CC41-4C51-96C0-0E66D829E3B2}">
      <dgm:prSet/>
      <dgm:spPr/>
      <dgm:t>
        <a:bodyPr/>
        <a:lstStyle/>
        <a:p>
          <a:endParaRPr lang="en-US"/>
        </a:p>
      </dgm:t>
    </dgm:pt>
    <dgm:pt modelId="{8628D20F-CA81-4883-A304-AF9AFF80EAC3}">
      <dgm:prSet custT="1"/>
      <dgm:spPr/>
      <dgm:t>
        <a:bodyPr/>
        <a:lstStyle/>
        <a:p>
          <a:r>
            <a:rPr lang="en-GB" sz="1400" b="1" kern="1200" dirty="0">
              <a:hlinkClick xmlns:r="http://schemas.openxmlformats.org/officeDocument/2006/relationships" r:id="rId9" action="ppaction://hlinksldjump"/>
            </a:rPr>
            <a:t>The role of a lexical analyser.</a:t>
          </a:r>
          <a:r>
            <a:rPr lang="en-GB" sz="1400" b="1" u="none" kern="1200" dirty="0">
              <a:hlinkClick xmlns:r="http://schemas.openxmlformats.org/officeDocument/2006/relationships" r:id="rId9" action="ppaction://hlinksldjump"/>
            </a:rPr>
            <a:t> </a:t>
          </a:r>
          <a:r>
            <a:rPr lang="en-GB" sz="1400" b="1" u="none" kern="1200" dirty="0"/>
            <a:t>                           </a:t>
          </a:r>
          <a:r>
            <a:rPr lang="en-GB" sz="1400" kern="1200" dirty="0">
              <a:hlinkClick xmlns:r="http://schemas.openxmlformats.org/officeDocument/2006/relationships" r:id="rId10" action="ppaction://hlinksldjump"/>
            </a:rPr>
            <a:t>Questions</a:t>
          </a:r>
          <a:r>
            <a:rPr lang="en-GB" sz="1400" kern="1200" dirty="0"/>
            <a:t>  </a:t>
          </a:r>
          <a:r>
            <a:rPr lang="en-GB" sz="1400" b="1" kern="1200" dirty="0">
              <a:hlinkClick xmlns:r="http://schemas.openxmlformats.org/officeDocument/2006/relationships" r:id="rId9" action="ppaction://hlinksldjump"/>
            </a:rPr>
            <a:t>  </a:t>
          </a:r>
          <a:r>
            <a:rPr lang="en-GB" sz="1400" b="1" u="none" kern="1200" dirty="0">
              <a:hlinkClick xmlns:r="http://schemas.openxmlformats.org/officeDocument/2006/relationships" r:id="rId9" action="ppaction://hlinksldjump"/>
            </a:rPr>
            <a:t>                             </a:t>
          </a:r>
          <a:r>
            <a:rPr lang="en-GB" sz="1400" b="1" kern="1200" dirty="0">
              <a:hlinkClick xmlns:r="http://schemas.openxmlformats.org/officeDocument/2006/relationships" r:id="rId9" action="ppaction://hlinksldjump"/>
            </a:rPr>
            <a:t>       </a:t>
          </a:r>
          <a:r>
            <a:rPr lang="en-GB" sz="1400" kern="1200" dirty="0">
              <a:hlinkClick xmlns:r="http://schemas.openxmlformats.org/officeDocument/2006/relationships" r:id="rId9" action="ppaction://hlinksldjump"/>
            </a:rPr>
            <a:t> </a:t>
          </a:r>
          <a:endParaRPr lang="en-US" sz="1400" kern="1200" dirty="0"/>
        </a:p>
      </dgm:t>
    </dgm:pt>
    <dgm:pt modelId="{153593BC-9595-44E3-B15A-28315DDD66BC}" type="parTrans" cxnId="{9B4D959C-3FC9-4667-BFE3-053E858F1EE5}">
      <dgm:prSet/>
      <dgm:spPr/>
      <dgm:t>
        <a:bodyPr/>
        <a:lstStyle/>
        <a:p>
          <a:endParaRPr lang="en-US"/>
        </a:p>
      </dgm:t>
    </dgm:pt>
    <dgm:pt modelId="{D37C3FDD-3B93-4EE0-A263-7EA0006AAD8F}" type="sibTrans" cxnId="{9B4D959C-3FC9-4667-BFE3-053E858F1EE5}">
      <dgm:prSet/>
      <dgm:spPr/>
      <dgm:t>
        <a:bodyPr/>
        <a:lstStyle/>
        <a:p>
          <a:endParaRPr lang="en-US"/>
        </a:p>
      </dgm:t>
    </dgm:pt>
    <dgm:pt modelId="{EB1838E2-B41E-49F4-9BD1-C29318AE11B7}">
      <dgm:prSet/>
      <dgm:spPr/>
      <dgm:t>
        <a:bodyPr/>
        <a:lstStyle/>
        <a:p>
          <a:r>
            <a:rPr lang="en-GB" dirty="0"/>
            <a:t>Design of lexical analyser. </a:t>
          </a:r>
          <a:endParaRPr lang="en-US" dirty="0"/>
        </a:p>
      </dgm:t>
    </dgm:pt>
    <dgm:pt modelId="{E700F897-AF7E-4A2E-8B1B-D0E221DBC467}" type="parTrans" cxnId="{32EA0365-CC17-460C-91F0-C99B1F394627}">
      <dgm:prSet/>
      <dgm:spPr/>
      <dgm:t>
        <a:bodyPr/>
        <a:lstStyle/>
        <a:p>
          <a:endParaRPr lang="en-US"/>
        </a:p>
      </dgm:t>
    </dgm:pt>
    <dgm:pt modelId="{9A7EC95C-7C0B-48D1-BD86-27D51812C91F}" type="sibTrans" cxnId="{32EA0365-CC17-460C-91F0-C99B1F394627}">
      <dgm:prSet/>
      <dgm:spPr/>
      <dgm:t>
        <a:bodyPr/>
        <a:lstStyle/>
        <a:p>
          <a:endParaRPr lang="en-US"/>
        </a:p>
      </dgm:t>
    </dgm:pt>
    <dgm:pt modelId="{9956B435-C743-4B14-A024-7398F7D16C0D}">
      <dgm:prSet/>
      <dgm:spPr/>
      <dgm:t>
        <a:bodyPr/>
        <a:lstStyle/>
        <a:p>
          <a:r>
            <a:rPr lang="en-GB" dirty="0"/>
            <a:t>Implementation of lexical analyser. </a:t>
          </a:r>
          <a:endParaRPr lang="en-US" dirty="0"/>
        </a:p>
      </dgm:t>
    </dgm:pt>
    <dgm:pt modelId="{89C7A590-C864-47EE-B11A-F84440C5A757}" type="parTrans" cxnId="{5F231071-D252-42E2-9AAD-604F5C803B41}">
      <dgm:prSet/>
      <dgm:spPr/>
      <dgm:t>
        <a:bodyPr/>
        <a:lstStyle/>
        <a:p>
          <a:endParaRPr lang="en-US"/>
        </a:p>
      </dgm:t>
    </dgm:pt>
    <dgm:pt modelId="{CC8C86CA-F44F-4363-8C02-F76E92A3C1B0}" type="sibTrans" cxnId="{5F231071-D252-42E2-9AAD-604F5C803B41}">
      <dgm:prSet/>
      <dgm:spPr/>
      <dgm:t>
        <a:bodyPr/>
        <a:lstStyle/>
        <a:p>
          <a:endParaRPr lang="en-US"/>
        </a:p>
      </dgm:t>
    </dgm:pt>
    <dgm:pt modelId="{AF22619B-FE21-4254-A26C-1E7B60C7A0B8}">
      <dgm:prSet/>
      <dgm:spPr/>
      <dgm:t>
        <a:bodyPr/>
        <a:lstStyle/>
        <a:p>
          <a:r>
            <a:rPr lang="en-GB" dirty="0"/>
            <a:t>A Language for specifying lexical analyser. </a:t>
          </a:r>
          <a:endParaRPr lang="en-US" dirty="0"/>
        </a:p>
      </dgm:t>
    </dgm:pt>
    <dgm:pt modelId="{9343C2A0-186B-4C2B-9335-024D20FB06B1}" type="parTrans" cxnId="{137951A7-0BAC-482D-8819-BE5EB6DD34AC}">
      <dgm:prSet/>
      <dgm:spPr/>
      <dgm:t>
        <a:bodyPr/>
        <a:lstStyle/>
        <a:p>
          <a:endParaRPr lang="en-US"/>
        </a:p>
      </dgm:t>
    </dgm:pt>
    <dgm:pt modelId="{8F938CFD-D8B6-48BD-9965-BB5D74FAC0FF}" type="sibTrans" cxnId="{137951A7-0BAC-482D-8819-BE5EB6DD34AC}">
      <dgm:prSet/>
      <dgm:spPr/>
      <dgm:t>
        <a:bodyPr/>
        <a:lstStyle/>
        <a:p>
          <a:endParaRPr lang="en-US"/>
        </a:p>
      </dgm:t>
    </dgm:pt>
    <dgm:pt modelId="{3281FF7A-863D-419A-96C1-D320C272DACF}">
      <dgm:prSet/>
      <dgm:spPr/>
      <dgm:t>
        <a:bodyPr/>
        <a:lstStyle/>
        <a:p>
          <a:r>
            <a:rPr lang="en-GB" dirty="0"/>
            <a:t>Study of the features and applications of LEX/FLEX tool.</a:t>
          </a:r>
          <a:endParaRPr lang="en-US" dirty="0"/>
        </a:p>
      </dgm:t>
    </dgm:pt>
    <dgm:pt modelId="{D4246536-852C-4646-96DC-ECBC1C73EC21}" type="parTrans" cxnId="{231083BA-25F6-40D9-B8F6-F3605688D2C8}">
      <dgm:prSet/>
      <dgm:spPr/>
      <dgm:t>
        <a:bodyPr/>
        <a:lstStyle/>
        <a:p>
          <a:endParaRPr lang="en-US"/>
        </a:p>
      </dgm:t>
    </dgm:pt>
    <dgm:pt modelId="{9CCE4C01-E89A-4DB9-90C1-55D1A06B0FBE}" type="sibTrans" cxnId="{231083BA-25F6-40D9-B8F6-F3605688D2C8}">
      <dgm:prSet/>
      <dgm:spPr/>
      <dgm:t>
        <a:bodyPr/>
        <a:lstStyle/>
        <a:p>
          <a:endParaRPr lang="en-US"/>
        </a:p>
      </dgm:t>
    </dgm:pt>
    <dgm:pt modelId="{BB0B14D3-8529-40AC-AEC3-C29EC789852C}" type="pres">
      <dgm:prSet presAssocID="{43C7AA07-6E47-4A39-A67B-072D65C731DF}" presName="linear" presStyleCnt="0">
        <dgm:presLayoutVars>
          <dgm:dir/>
          <dgm:animLvl val="lvl"/>
          <dgm:resizeHandles val="exact"/>
        </dgm:presLayoutVars>
      </dgm:prSet>
      <dgm:spPr/>
      <dgm:t>
        <a:bodyPr/>
        <a:lstStyle/>
        <a:p>
          <a:endParaRPr lang="en-GB"/>
        </a:p>
      </dgm:t>
    </dgm:pt>
    <dgm:pt modelId="{58F5BE0F-B85D-4D10-8552-ED6C1CA128A2}" type="pres">
      <dgm:prSet presAssocID="{9F503EFB-6D67-4814-BA83-C23B24D0A317}" presName="parentLin" presStyleCnt="0"/>
      <dgm:spPr/>
    </dgm:pt>
    <dgm:pt modelId="{1ED7F3C3-3CBA-4C45-82BE-7857E8274065}" type="pres">
      <dgm:prSet presAssocID="{9F503EFB-6D67-4814-BA83-C23B24D0A317}" presName="parentLeftMargin" presStyleLbl="node1" presStyleIdx="0" presStyleCnt="4"/>
      <dgm:spPr/>
      <dgm:t>
        <a:bodyPr/>
        <a:lstStyle/>
        <a:p>
          <a:endParaRPr lang="en-GB"/>
        </a:p>
      </dgm:t>
    </dgm:pt>
    <dgm:pt modelId="{3B044CB0-18EB-43EE-AE11-3939C1F8AEDF}" type="pres">
      <dgm:prSet presAssocID="{9F503EFB-6D67-4814-BA83-C23B24D0A317}" presName="parentText" presStyleLbl="node1" presStyleIdx="0" presStyleCnt="4">
        <dgm:presLayoutVars>
          <dgm:chMax val="0"/>
          <dgm:bulletEnabled val="1"/>
        </dgm:presLayoutVars>
      </dgm:prSet>
      <dgm:spPr/>
      <dgm:t>
        <a:bodyPr/>
        <a:lstStyle/>
        <a:p>
          <a:endParaRPr lang="en-GB"/>
        </a:p>
      </dgm:t>
    </dgm:pt>
    <dgm:pt modelId="{35AA1F29-723C-406A-9291-BB57C2252933}" type="pres">
      <dgm:prSet presAssocID="{9F503EFB-6D67-4814-BA83-C23B24D0A317}" presName="negativeSpace" presStyleCnt="0"/>
      <dgm:spPr/>
    </dgm:pt>
    <dgm:pt modelId="{232F4B55-419C-4829-AA98-1290BAD0DD3B}" type="pres">
      <dgm:prSet presAssocID="{9F503EFB-6D67-4814-BA83-C23B24D0A317}" presName="childText" presStyleLbl="conFgAcc1" presStyleIdx="0" presStyleCnt="4">
        <dgm:presLayoutVars>
          <dgm:bulletEnabled val="1"/>
        </dgm:presLayoutVars>
      </dgm:prSet>
      <dgm:spPr/>
    </dgm:pt>
    <dgm:pt modelId="{17F10196-0270-4120-B33D-8458B469C5D7}" type="pres">
      <dgm:prSet presAssocID="{C51F9068-107F-46D7-98B1-FC1BF8A79FE9}" presName="spaceBetweenRectangles" presStyleCnt="0"/>
      <dgm:spPr/>
    </dgm:pt>
    <dgm:pt modelId="{00297150-615E-4A91-AC9C-A9C1E5AB1D00}" type="pres">
      <dgm:prSet presAssocID="{86BC9761-4675-4DE6-A1F7-003DE6BBEC24}" presName="parentLin" presStyleCnt="0"/>
      <dgm:spPr/>
    </dgm:pt>
    <dgm:pt modelId="{7D1A3699-B009-4F3C-BED5-53F4BC1B795E}" type="pres">
      <dgm:prSet presAssocID="{86BC9761-4675-4DE6-A1F7-003DE6BBEC24}" presName="parentLeftMargin" presStyleLbl="node1" presStyleIdx="0" presStyleCnt="4"/>
      <dgm:spPr/>
      <dgm:t>
        <a:bodyPr/>
        <a:lstStyle/>
        <a:p>
          <a:endParaRPr lang="en-GB"/>
        </a:p>
      </dgm:t>
    </dgm:pt>
    <dgm:pt modelId="{0A59EBC5-8B13-4232-98BA-824317D80AB4}" type="pres">
      <dgm:prSet presAssocID="{86BC9761-4675-4DE6-A1F7-003DE6BBEC24}" presName="parentText" presStyleLbl="node1" presStyleIdx="1" presStyleCnt="4">
        <dgm:presLayoutVars>
          <dgm:chMax val="0"/>
          <dgm:bulletEnabled val="1"/>
        </dgm:presLayoutVars>
      </dgm:prSet>
      <dgm:spPr/>
      <dgm:t>
        <a:bodyPr/>
        <a:lstStyle/>
        <a:p>
          <a:endParaRPr lang="en-GB"/>
        </a:p>
      </dgm:t>
    </dgm:pt>
    <dgm:pt modelId="{FE3393DB-00E9-4658-9A10-6A7A7D57FEFA}" type="pres">
      <dgm:prSet presAssocID="{86BC9761-4675-4DE6-A1F7-003DE6BBEC24}" presName="negativeSpace" presStyleCnt="0"/>
      <dgm:spPr/>
    </dgm:pt>
    <dgm:pt modelId="{E7148144-8286-4C00-A32E-A377CD79BA38}" type="pres">
      <dgm:prSet presAssocID="{86BC9761-4675-4DE6-A1F7-003DE6BBEC24}" presName="childText" presStyleLbl="conFgAcc1" presStyleIdx="1" presStyleCnt="4">
        <dgm:presLayoutVars>
          <dgm:bulletEnabled val="1"/>
        </dgm:presLayoutVars>
      </dgm:prSet>
      <dgm:spPr/>
    </dgm:pt>
    <dgm:pt modelId="{C3417C4C-3178-4025-9CDE-E386C95FABF0}" type="pres">
      <dgm:prSet presAssocID="{0FAC53DB-449C-42E5-8699-E8FFDF3BAD9F}" presName="spaceBetweenRectangles" presStyleCnt="0"/>
      <dgm:spPr/>
    </dgm:pt>
    <dgm:pt modelId="{B79A8485-7061-43D3-82CC-CF8D783903DD}" type="pres">
      <dgm:prSet presAssocID="{50532F2C-1B36-47F0-93D9-8BBFA1BCDE9B}" presName="parentLin" presStyleCnt="0"/>
      <dgm:spPr/>
    </dgm:pt>
    <dgm:pt modelId="{56124523-E1EA-4D2F-901E-7B0BC9D81ABA}" type="pres">
      <dgm:prSet presAssocID="{50532F2C-1B36-47F0-93D9-8BBFA1BCDE9B}" presName="parentLeftMargin" presStyleLbl="node1" presStyleIdx="1" presStyleCnt="4"/>
      <dgm:spPr/>
      <dgm:t>
        <a:bodyPr/>
        <a:lstStyle/>
        <a:p>
          <a:endParaRPr lang="en-GB"/>
        </a:p>
      </dgm:t>
    </dgm:pt>
    <dgm:pt modelId="{CE4A9887-DF3A-4C59-88E3-49099D0611E0}" type="pres">
      <dgm:prSet presAssocID="{50532F2C-1B36-47F0-93D9-8BBFA1BCDE9B}" presName="parentText" presStyleLbl="node1" presStyleIdx="2" presStyleCnt="4">
        <dgm:presLayoutVars>
          <dgm:chMax val="0"/>
          <dgm:bulletEnabled val="1"/>
        </dgm:presLayoutVars>
      </dgm:prSet>
      <dgm:spPr/>
      <dgm:t>
        <a:bodyPr/>
        <a:lstStyle/>
        <a:p>
          <a:endParaRPr lang="en-GB"/>
        </a:p>
      </dgm:t>
    </dgm:pt>
    <dgm:pt modelId="{5225D429-C58C-4D94-8156-AAE6A0F6FF78}" type="pres">
      <dgm:prSet presAssocID="{50532F2C-1B36-47F0-93D9-8BBFA1BCDE9B}" presName="negativeSpace" presStyleCnt="0"/>
      <dgm:spPr/>
    </dgm:pt>
    <dgm:pt modelId="{4E9C9DF6-2B89-45F9-9524-52624F15630D}" type="pres">
      <dgm:prSet presAssocID="{50532F2C-1B36-47F0-93D9-8BBFA1BCDE9B}" presName="childText" presStyleLbl="conFgAcc1" presStyleIdx="2" presStyleCnt="4">
        <dgm:presLayoutVars>
          <dgm:bulletEnabled val="1"/>
        </dgm:presLayoutVars>
      </dgm:prSet>
      <dgm:spPr/>
      <dgm:t>
        <a:bodyPr/>
        <a:lstStyle/>
        <a:p>
          <a:endParaRPr lang="en-GB"/>
        </a:p>
      </dgm:t>
    </dgm:pt>
    <dgm:pt modelId="{7E6607D7-E079-4287-BBEC-BB19DE7EF54A}" type="pres">
      <dgm:prSet presAssocID="{21EF8157-3355-441A-B1DC-B88817A4A9FB}" presName="spaceBetweenRectangles" presStyleCnt="0"/>
      <dgm:spPr/>
    </dgm:pt>
    <dgm:pt modelId="{7F7E65E0-5B50-4437-A915-A96021636F43}" type="pres">
      <dgm:prSet presAssocID="{8628D20F-CA81-4883-A304-AF9AFF80EAC3}" presName="parentLin" presStyleCnt="0"/>
      <dgm:spPr/>
    </dgm:pt>
    <dgm:pt modelId="{4BF39855-C378-4BD4-8BF4-362D26DE7BDD}" type="pres">
      <dgm:prSet presAssocID="{8628D20F-CA81-4883-A304-AF9AFF80EAC3}" presName="parentLeftMargin" presStyleLbl="node1" presStyleIdx="2" presStyleCnt="4"/>
      <dgm:spPr/>
      <dgm:t>
        <a:bodyPr/>
        <a:lstStyle/>
        <a:p>
          <a:endParaRPr lang="en-GB"/>
        </a:p>
      </dgm:t>
    </dgm:pt>
    <dgm:pt modelId="{1A57504B-DC16-4FC4-96B2-A11BE616FBF6}" type="pres">
      <dgm:prSet presAssocID="{8628D20F-CA81-4883-A304-AF9AFF80EAC3}" presName="parentText" presStyleLbl="node1" presStyleIdx="3" presStyleCnt="4">
        <dgm:presLayoutVars>
          <dgm:chMax val="0"/>
          <dgm:bulletEnabled val="1"/>
        </dgm:presLayoutVars>
      </dgm:prSet>
      <dgm:spPr/>
      <dgm:t>
        <a:bodyPr/>
        <a:lstStyle/>
        <a:p>
          <a:endParaRPr lang="en-GB"/>
        </a:p>
      </dgm:t>
    </dgm:pt>
    <dgm:pt modelId="{7FC6BB00-4AA1-42C7-BCEB-6A87E5CB7A7E}" type="pres">
      <dgm:prSet presAssocID="{8628D20F-CA81-4883-A304-AF9AFF80EAC3}" presName="negativeSpace" presStyleCnt="0"/>
      <dgm:spPr/>
    </dgm:pt>
    <dgm:pt modelId="{605C8DB3-067D-4FD0-B574-228935FBFFBF}" type="pres">
      <dgm:prSet presAssocID="{8628D20F-CA81-4883-A304-AF9AFF80EAC3}" presName="childText" presStyleLbl="conFgAcc1" presStyleIdx="3" presStyleCnt="4">
        <dgm:presLayoutVars>
          <dgm:bulletEnabled val="1"/>
        </dgm:presLayoutVars>
      </dgm:prSet>
      <dgm:spPr/>
      <dgm:t>
        <a:bodyPr/>
        <a:lstStyle/>
        <a:p>
          <a:endParaRPr lang="en-GB"/>
        </a:p>
      </dgm:t>
    </dgm:pt>
  </dgm:ptLst>
  <dgm:cxnLst>
    <dgm:cxn modelId="{070E21C0-4469-4C5C-B514-94CEAA37785B}" type="presOf" srcId="{0E098BAD-C5B0-43F7-9D51-C9B540B4FD17}" destId="{4E9C9DF6-2B89-45F9-9524-52624F15630D}" srcOrd="0" destOrd="2" presId="urn:microsoft.com/office/officeart/2005/8/layout/list1"/>
    <dgm:cxn modelId="{C1AE43F5-CC41-4C51-96C0-0E66D829E3B2}" srcId="{50532F2C-1B36-47F0-93D9-8BBFA1BCDE9B}" destId="{0E098BAD-C5B0-43F7-9D51-C9B540B4FD17}" srcOrd="2" destOrd="0" parTransId="{C4AB1FC1-BB6D-4935-8E71-7768A2958E77}" sibTransId="{9398B78A-C06D-423C-A200-36B965058B3C}"/>
    <dgm:cxn modelId="{137951A7-0BAC-482D-8819-BE5EB6DD34AC}" srcId="{8628D20F-CA81-4883-A304-AF9AFF80EAC3}" destId="{AF22619B-FE21-4254-A26C-1E7B60C7A0B8}" srcOrd="2" destOrd="0" parTransId="{9343C2A0-186B-4C2B-9335-024D20FB06B1}" sibTransId="{8F938CFD-D8B6-48BD-9965-BB5D74FAC0FF}"/>
    <dgm:cxn modelId="{E5E20F61-2872-4ADE-8531-B2850DE2EFCA}" type="presOf" srcId="{EB1838E2-B41E-49F4-9BD1-C29318AE11B7}" destId="{605C8DB3-067D-4FD0-B574-228935FBFFBF}" srcOrd="0" destOrd="0" presId="urn:microsoft.com/office/officeart/2005/8/layout/list1"/>
    <dgm:cxn modelId="{0CD8E5AF-4A38-4F6A-9A63-3C0B7BE7DB4D}" type="presOf" srcId="{A8F2E90B-AC01-4718-ACE3-A7824B13FAB1}" destId="{4E9C9DF6-2B89-45F9-9524-52624F15630D}" srcOrd="0" destOrd="0" presId="urn:microsoft.com/office/officeart/2005/8/layout/list1"/>
    <dgm:cxn modelId="{0FF4A6DD-2987-4668-ADE8-DD64AEEFF9ED}" type="presOf" srcId="{8628D20F-CA81-4883-A304-AF9AFF80EAC3}" destId="{1A57504B-DC16-4FC4-96B2-A11BE616FBF6}" srcOrd="1" destOrd="0" presId="urn:microsoft.com/office/officeart/2005/8/layout/list1"/>
    <dgm:cxn modelId="{231083BA-25F6-40D9-B8F6-F3605688D2C8}" srcId="{8628D20F-CA81-4883-A304-AF9AFF80EAC3}" destId="{3281FF7A-863D-419A-96C1-D320C272DACF}" srcOrd="3" destOrd="0" parTransId="{D4246536-852C-4646-96DC-ECBC1C73EC21}" sibTransId="{9CCE4C01-E89A-4DB9-90C1-55D1A06B0FBE}"/>
    <dgm:cxn modelId="{85E8F376-D6E9-477C-B2F0-ABB956112905}" type="presOf" srcId="{43FA5E07-702B-4FF5-B5F0-D4E21E51E1C0}" destId="{4E9C9DF6-2B89-45F9-9524-52624F15630D}" srcOrd="0" destOrd="1" presId="urn:microsoft.com/office/officeart/2005/8/layout/list1"/>
    <dgm:cxn modelId="{01AE4560-AFFE-4E16-B8D4-651DB86F6C69}" type="presOf" srcId="{50532F2C-1B36-47F0-93D9-8BBFA1BCDE9B}" destId="{CE4A9887-DF3A-4C59-88E3-49099D0611E0}" srcOrd="1" destOrd="0" presId="urn:microsoft.com/office/officeart/2005/8/layout/list1"/>
    <dgm:cxn modelId="{9B4D959C-3FC9-4667-BFE3-053E858F1EE5}" srcId="{43C7AA07-6E47-4A39-A67B-072D65C731DF}" destId="{8628D20F-CA81-4883-A304-AF9AFF80EAC3}" srcOrd="3" destOrd="0" parTransId="{153593BC-9595-44E3-B15A-28315DDD66BC}" sibTransId="{D37C3FDD-3B93-4EE0-A263-7EA0006AAD8F}"/>
    <dgm:cxn modelId="{5680BB1F-701F-4AE1-98BD-43AFEDA922C3}" srcId="{43C7AA07-6E47-4A39-A67B-072D65C731DF}" destId="{9F503EFB-6D67-4814-BA83-C23B24D0A317}" srcOrd="0" destOrd="0" parTransId="{DB67FBFE-C47F-40EC-9B96-742EEE9B6581}" sibTransId="{C51F9068-107F-46D7-98B1-FC1BF8A79FE9}"/>
    <dgm:cxn modelId="{5F231071-D252-42E2-9AAD-604F5C803B41}" srcId="{8628D20F-CA81-4883-A304-AF9AFF80EAC3}" destId="{9956B435-C743-4B14-A024-7398F7D16C0D}" srcOrd="1" destOrd="0" parTransId="{89C7A590-C864-47EE-B11A-F84440C5A757}" sibTransId="{CC8C86CA-F44F-4363-8C02-F76E92A3C1B0}"/>
    <dgm:cxn modelId="{D82589F1-4A61-49AD-968D-83124C4615CB}" type="presOf" srcId="{86BC9761-4675-4DE6-A1F7-003DE6BBEC24}" destId="{0A59EBC5-8B13-4232-98BA-824317D80AB4}" srcOrd="1" destOrd="0" presId="urn:microsoft.com/office/officeart/2005/8/layout/list1"/>
    <dgm:cxn modelId="{EF6DB4FB-AA69-459B-A36C-0FFD618F7B7D}" type="presOf" srcId="{AF22619B-FE21-4254-A26C-1E7B60C7A0B8}" destId="{605C8DB3-067D-4FD0-B574-228935FBFFBF}" srcOrd="0" destOrd="2" presId="urn:microsoft.com/office/officeart/2005/8/layout/list1"/>
    <dgm:cxn modelId="{7542CCFA-3ADC-4F67-A2F9-C2C6D8276F5A}" type="presOf" srcId="{50532F2C-1B36-47F0-93D9-8BBFA1BCDE9B}" destId="{56124523-E1EA-4D2F-901E-7B0BC9D81ABA}" srcOrd="0" destOrd="0" presId="urn:microsoft.com/office/officeart/2005/8/layout/list1"/>
    <dgm:cxn modelId="{A802C15F-D716-4D3E-991D-9DF92EE80BC9}" srcId="{50532F2C-1B36-47F0-93D9-8BBFA1BCDE9B}" destId="{43FA5E07-702B-4FF5-B5F0-D4E21E51E1C0}" srcOrd="1" destOrd="0" parTransId="{A0EBDE61-5E92-436E-883E-7FD9DC0C7D90}" sibTransId="{60554E23-7851-49B4-B19F-10BF0C8811DD}"/>
    <dgm:cxn modelId="{0CC4589B-F69D-47A4-8CCB-BB53F23814D3}" srcId="{50532F2C-1B36-47F0-93D9-8BBFA1BCDE9B}" destId="{A8F2E90B-AC01-4718-ACE3-A7824B13FAB1}" srcOrd="0" destOrd="0" parTransId="{10220BAE-5FA1-428C-B7DA-51D652268FDC}" sibTransId="{C7B39A9B-3967-4E65-9713-07A7221DA6D5}"/>
    <dgm:cxn modelId="{E219AC7F-73A3-48E6-A012-E006DEC303CE}" srcId="{43C7AA07-6E47-4A39-A67B-072D65C731DF}" destId="{50532F2C-1B36-47F0-93D9-8BBFA1BCDE9B}" srcOrd="2" destOrd="0" parTransId="{961CC1B4-820F-4DD8-8FB1-8638F449FDA5}" sibTransId="{21EF8157-3355-441A-B1DC-B88817A4A9FB}"/>
    <dgm:cxn modelId="{6EDA9C9B-8C52-42E5-B9DD-A24B9BC88FB2}" type="presOf" srcId="{43C7AA07-6E47-4A39-A67B-072D65C731DF}" destId="{BB0B14D3-8529-40AC-AEC3-C29EC789852C}" srcOrd="0" destOrd="0" presId="urn:microsoft.com/office/officeart/2005/8/layout/list1"/>
    <dgm:cxn modelId="{01AE8EB8-64BC-4DE8-BBEC-2838F6565CC0}" type="presOf" srcId="{3281FF7A-863D-419A-96C1-D320C272DACF}" destId="{605C8DB3-067D-4FD0-B574-228935FBFFBF}" srcOrd="0" destOrd="3" presId="urn:microsoft.com/office/officeart/2005/8/layout/list1"/>
    <dgm:cxn modelId="{813B3CFE-9071-47E4-92A1-427E3210F37A}" srcId="{43C7AA07-6E47-4A39-A67B-072D65C731DF}" destId="{86BC9761-4675-4DE6-A1F7-003DE6BBEC24}" srcOrd="1" destOrd="0" parTransId="{4A14D893-3525-4B32-A186-AC6D9E0D34A2}" sibTransId="{0FAC53DB-449C-42E5-8699-E8FFDF3BAD9F}"/>
    <dgm:cxn modelId="{96F11AA7-0059-4E53-8595-2D4F8C0A9703}" type="presOf" srcId="{8628D20F-CA81-4883-A304-AF9AFF80EAC3}" destId="{4BF39855-C378-4BD4-8BF4-362D26DE7BDD}" srcOrd="0" destOrd="0" presId="urn:microsoft.com/office/officeart/2005/8/layout/list1"/>
    <dgm:cxn modelId="{3E9EDAB0-C06A-4FF3-A18E-ABB23230D17A}" type="presOf" srcId="{86BC9761-4675-4DE6-A1F7-003DE6BBEC24}" destId="{7D1A3699-B009-4F3C-BED5-53F4BC1B795E}" srcOrd="0" destOrd="0" presId="urn:microsoft.com/office/officeart/2005/8/layout/list1"/>
    <dgm:cxn modelId="{46A0B3F9-626C-40CA-B05F-CBF7F2347212}" type="presOf" srcId="{9F503EFB-6D67-4814-BA83-C23B24D0A317}" destId="{3B044CB0-18EB-43EE-AE11-3939C1F8AEDF}" srcOrd="1" destOrd="0" presId="urn:microsoft.com/office/officeart/2005/8/layout/list1"/>
    <dgm:cxn modelId="{9F3C1462-9EAD-4EAC-8E2A-9A89544F6D3D}" type="presOf" srcId="{9F503EFB-6D67-4814-BA83-C23B24D0A317}" destId="{1ED7F3C3-3CBA-4C45-82BE-7857E8274065}" srcOrd="0" destOrd="0" presId="urn:microsoft.com/office/officeart/2005/8/layout/list1"/>
    <dgm:cxn modelId="{C835E882-3831-4B78-8D77-16828D92061F}" type="presOf" srcId="{9956B435-C743-4B14-A024-7398F7D16C0D}" destId="{605C8DB3-067D-4FD0-B574-228935FBFFBF}" srcOrd="0" destOrd="1" presId="urn:microsoft.com/office/officeart/2005/8/layout/list1"/>
    <dgm:cxn modelId="{32EA0365-CC17-460C-91F0-C99B1F394627}" srcId="{8628D20F-CA81-4883-A304-AF9AFF80EAC3}" destId="{EB1838E2-B41E-49F4-9BD1-C29318AE11B7}" srcOrd="0" destOrd="0" parTransId="{E700F897-AF7E-4A2E-8B1B-D0E221DBC467}" sibTransId="{9A7EC95C-7C0B-48D1-BD86-27D51812C91F}"/>
    <dgm:cxn modelId="{8CA97B5D-5325-499B-99BE-B98D70A7CD52}" type="presParOf" srcId="{BB0B14D3-8529-40AC-AEC3-C29EC789852C}" destId="{58F5BE0F-B85D-4D10-8552-ED6C1CA128A2}" srcOrd="0" destOrd="0" presId="urn:microsoft.com/office/officeart/2005/8/layout/list1"/>
    <dgm:cxn modelId="{B4C84792-9B88-46D8-906A-DE302EF9E945}" type="presParOf" srcId="{58F5BE0F-B85D-4D10-8552-ED6C1CA128A2}" destId="{1ED7F3C3-3CBA-4C45-82BE-7857E8274065}" srcOrd="0" destOrd="0" presId="urn:microsoft.com/office/officeart/2005/8/layout/list1"/>
    <dgm:cxn modelId="{534AB39B-122F-4C85-A808-E9184C080460}" type="presParOf" srcId="{58F5BE0F-B85D-4D10-8552-ED6C1CA128A2}" destId="{3B044CB0-18EB-43EE-AE11-3939C1F8AEDF}" srcOrd="1" destOrd="0" presId="urn:microsoft.com/office/officeart/2005/8/layout/list1"/>
    <dgm:cxn modelId="{44544E72-CB90-4699-91CD-3017B85513AF}" type="presParOf" srcId="{BB0B14D3-8529-40AC-AEC3-C29EC789852C}" destId="{35AA1F29-723C-406A-9291-BB57C2252933}" srcOrd="1" destOrd="0" presId="urn:microsoft.com/office/officeart/2005/8/layout/list1"/>
    <dgm:cxn modelId="{F0BB45EF-D3D6-4E0F-A438-2049DCD1B725}" type="presParOf" srcId="{BB0B14D3-8529-40AC-AEC3-C29EC789852C}" destId="{232F4B55-419C-4829-AA98-1290BAD0DD3B}" srcOrd="2" destOrd="0" presId="urn:microsoft.com/office/officeart/2005/8/layout/list1"/>
    <dgm:cxn modelId="{E14BE759-56D8-4246-8BC5-9B852E26B2DA}" type="presParOf" srcId="{BB0B14D3-8529-40AC-AEC3-C29EC789852C}" destId="{17F10196-0270-4120-B33D-8458B469C5D7}" srcOrd="3" destOrd="0" presId="urn:microsoft.com/office/officeart/2005/8/layout/list1"/>
    <dgm:cxn modelId="{CCB7700D-C666-4A97-BEC2-05673501AC11}" type="presParOf" srcId="{BB0B14D3-8529-40AC-AEC3-C29EC789852C}" destId="{00297150-615E-4A91-AC9C-A9C1E5AB1D00}" srcOrd="4" destOrd="0" presId="urn:microsoft.com/office/officeart/2005/8/layout/list1"/>
    <dgm:cxn modelId="{005472A1-4419-4120-8B2C-F46B472052B7}" type="presParOf" srcId="{00297150-615E-4A91-AC9C-A9C1E5AB1D00}" destId="{7D1A3699-B009-4F3C-BED5-53F4BC1B795E}" srcOrd="0" destOrd="0" presId="urn:microsoft.com/office/officeart/2005/8/layout/list1"/>
    <dgm:cxn modelId="{FC27FA09-DC86-4858-89A8-AF41755A2A64}" type="presParOf" srcId="{00297150-615E-4A91-AC9C-A9C1E5AB1D00}" destId="{0A59EBC5-8B13-4232-98BA-824317D80AB4}" srcOrd="1" destOrd="0" presId="urn:microsoft.com/office/officeart/2005/8/layout/list1"/>
    <dgm:cxn modelId="{D43EA013-CEA0-4848-B3BD-698F0BD7ACCC}" type="presParOf" srcId="{BB0B14D3-8529-40AC-AEC3-C29EC789852C}" destId="{FE3393DB-00E9-4658-9A10-6A7A7D57FEFA}" srcOrd="5" destOrd="0" presId="urn:microsoft.com/office/officeart/2005/8/layout/list1"/>
    <dgm:cxn modelId="{29A11754-F4A8-4E9D-AEDC-9D95FBCC467C}" type="presParOf" srcId="{BB0B14D3-8529-40AC-AEC3-C29EC789852C}" destId="{E7148144-8286-4C00-A32E-A377CD79BA38}" srcOrd="6" destOrd="0" presId="urn:microsoft.com/office/officeart/2005/8/layout/list1"/>
    <dgm:cxn modelId="{05A93520-C7F0-4621-A1D5-D3D050279F81}" type="presParOf" srcId="{BB0B14D3-8529-40AC-AEC3-C29EC789852C}" destId="{C3417C4C-3178-4025-9CDE-E386C95FABF0}" srcOrd="7" destOrd="0" presId="urn:microsoft.com/office/officeart/2005/8/layout/list1"/>
    <dgm:cxn modelId="{50F93BDE-8B28-45F2-83AB-9320E52EACBF}" type="presParOf" srcId="{BB0B14D3-8529-40AC-AEC3-C29EC789852C}" destId="{B79A8485-7061-43D3-82CC-CF8D783903DD}" srcOrd="8" destOrd="0" presId="urn:microsoft.com/office/officeart/2005/8/layout/list1"/>
    <dgm:cxn modelId="{A236B9B3-1079-4A99-94A6-9FF89800515A}" type="presParOf" srcId="{B79A8485-7061-43D3-82CC-CF8D783903DD}" destId="{56124523-E1EA-4D2F-901E-7B0BC9D81ABA}" srcOrd="0" destOrd="0" presId="urn:microsoft.com/office/officeart/2005/8/layout/list1"/>
    <dgm:cxn modelId="{D45895F8-8DB4-4806-8FB6-E84ABB3D8E69}" type="presParOf" srcId="{B79A8485-7061-43D3-82CC-CF8D783903DD}" destId="{CE4A9887-DF3A-4C59-88E3-49099D0611E0}" srcOrd="1" destOrd="0" presId="urn:microsoft.com/office/officeart/2005/8/layout/list1"/>
    <dgm:cxn modelId="{2487A9A5-C35F-4CFE-98E1-4995FBAE69E8}" type="presParOf" srcId="{BB0B14D3-8529-40AC-AEC3-C29EC789852C}" destId="{5225D429-C58C-4D94-8156-AAE6A0F6FF78}" srcOrd="9" destOrd="0" presId="urn:microsoft.com/office/officeart/2005/8/layout/list1"/>
    <dgm:cxn modelId="{7E46E448-1D1D-4618-9408-2EB2AC8DFA0D}" type="presParOf" srcId="{BB0B14D3-8529-40AC-AEC3-C29EC789852C}" destId="{4E9C9DF6-2B89-45F9-9524-52624F15630D}" srcOrd="10" destOrd="0" presId="urn:microsoft.com/office/officeart/2005/8/layout/list1"/>
    <dgm:cxn modelId="{644133A8-532D-4FEC-8C54-316764813332}" type="presParOf" srcId="{BB0B14D3-8529-40AC-AEC3-C29EC789852C}" destId="{7E6607D7-E079-4287-BBEC-BB19DE7EF54A}" srcOrd="11" destOrd="0" presId="urn:microsoft.com/office/officeart/2005/8/layout/list1"/>
    <dgm:cxn modelId="{127EA7DC-B795-4480-B6AE-D348009F09AD}" type="presParOf" srcId="{BB0B14D3-8529-40AC-AEC3-C29EC789852C}" destId="{7F7E65E0-5B50-4437-A915-A96021636F43}" srcOrd="12" destOrd="0" presId="urn:microsoft.com/office/officeart/2005/8/layout/list1"/>
    <dgm:cxn modelId="{9681DA96-FDF3-4E72-87BF-6C75F66D35D1}" type="presParOf" srcId="{7F7E65E0-5B50-4437-A915-A96021636F43}" destId="{4BF39855-C378-4BD4-8BF4-362D26DE7BDD}" srcOrd="0" destOrd="0" presId="urn:microsoft.com/office/officeart/2005/8/layout/list1"/>
    <dgm:cxn modelId="{3479B72F-FD62-4789-BB6E-C668C0636A58}" type="presParOf" srcId="{7F7E65E0-5B50-4437-A915-A96021636F43}" destId="{1A57504B-DC16-4FC4-96B2-A11BE616FBF6}" srcOrd="1" destOrd="0" presId="urn:microsoft.com/office/officeart/2005/8/layout/list1"/>
    <dgm:cxn modelId="{390BC1F1-C4E8-4CED-A6FC-8B0D0E1F4D51}" type="presParOf" srcId="{BB0B14D3-8529-40AC-AEC3-C29EC789852C}" destId="{7FC6BB00-4AA1-42C7-BCEB-6A87E5CB7A7E}" srcOrd="13" destOrd="0" presId="urn:microsoft.com/office/officeart/2005/8/layout/list1"/>
    <dgm:cxn modelId="{EF19EB52-F0A2-49FE-A681-497D3E4748BC}" type="presParOf" srcId="{BB0B14D3-8529-40AC-AEC3-C29EC789852C}" destId="{605C8DB3-067D-4FD0-B574-228935FBFFBF}"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C88E1F-4803-4DA7-AF02-BEC62A2C48F6}"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B5D7AF4D-AE57-4E39-9D83-47A1745DB24E}">
      <dgm:prSet/>
      <dgm:spPr/>
      <dgm:t>
        <a:bodyPr/>
        <a:lstStyle/>
        <a:p>
          <a:r>
            <a:rPr lang="en-IN" dirty="0"/>
            <a:t>Specification of the source language forms the basis of source program analysis</a:t>
          </a:r>
          <a:endParaRPr lang="en-US" dirty="0"/>
        </a:p>
      </dgm:t>
    </dgm:pt>
    <dgm:pt modelId="{C9108138-72D8-46C9-9225-AFE2B7FEE2DE}" type="parTrans" cxnId="{45476ABC-4113-4E96-8ADA-1F305EEB5ACB}">
      <dgm:prSet/>
      <dgm:spPr/>
      <dgm:t>
        <a:bodyPr/>
        <a:lstStyle/>
        <a:p>
          <a:endParaRPr lang="en-US"/>
        </a:p>
      </dgm:t>
    </dgm:pt>
    <dgm:pt modelId="{68F62ACE-2AEB-4C0A-A40A-18DD534120CB}" type="sibTrans" cxnId="{45476ABC-4113-4E96-8ADA-1F305EEB5ACB}">
      <dgm:prSet/>
      <dgm:spPr/>
      <dgm:t>
        <a:bodyPr/>
        <a:lstStyle/>
        <a:p>
          <a:endParaRPr lang="en-US"/>
        </a:p>
      </dgm:t>
    </dgm:pt>
    <dgm:pt modelId="{234433F0-6E82-4EFA-B980-600542E57CF4}">
      <dgm:prSet/>
      <dgm:spPr/>
      <dgm:t>
        <a:bodyPr/>
        <a:lstStyle/>
        <a:p>
          <a:r>
            <a:rPr lang="en-IN" dirty="0"/>
            <a:t>Lexical and syntactic features of a programming language are specified by its grammar</a:t>
          </a:r>
          <a:endParaRPr lang="en-US" dirty="0"/>
        </a:p>
      </dgm:t>
    </dgm:pt>
    <dgm:pt modelId="{73716A5D-B251-42FC-A14F-2B1A9D3536AB}" type="parTrans" cxnId="{36748CEB-5EE1-4750-8204-C62391FE9955}">
      <dgm:prSet/>
      <dgm:spPr/>
      <dgm:t>
        <a:bodyPr/>
        <a:lstStyle/>
        <a:p>
          <a:endParaRPr lang="en-US"/>
        </a:p>
      </dgm:t>
    </dgm:pt>
    <dgm:pt modelId="{DCE93269-6485-4558-9D9F-34F5D2BFF476}" type="sibTrans" cxnId="{36748CEB-5EE1-4750-8204-C62391FE9955}">
      <dgm:prSet/>
      <dgm:spPr/>
      <dgm:t>
        <a:bodyPr/>
        <a:lstStyle/>
        <a:p>
          <a:endParaRPr lang="en-US"/>
        </a:p>
      </dgm:t>
    </dgm:pt>
    <dgm:pt modelId="{53A0A8F8-DFBC-4155-8D7F-204AC44528C2}">
      <dgm:prSet/>
      <dgm:spPr/>
      <dgm:t>
        <a:bodyPr/>
        <a:lstStyle/>
        <a:p>
          <a:r>
            <a:rPr lang="en-IN" dirty="0"/>
            <a:t>A language L is a collection of valid sentences</a:t>
          </a:r>
          <a:endParaRPr lang="en-US" dirty="0"/>
        </a:p>
      </dgm:t>
    </dgm:pt>
    <dgm:pt modelId="{3987A9C0-75BA-4EB4-BA49-5C9A71DBAB2C}" type="parTrans" cxnId="{AAA1A4B2-B10A-4784-ADA6-9876D419BDFD}">
      <dgm:prSet/>
      <dgm:spPr/>
      <dgm:t>
        <a:bodyPr/>
        <a:lstStyle/>
        <a:p>
          <a:endParaRPr lang="en-US"/>
        </a:p>
      </dgm:t>
    </dgm:pt>
    <dgm:pt modelId="{52870471-7E70-4764-B5F0-A56E3CEC508B}" type="sibTrans" cxnId="{AAA1A4B2-B10A-4784-ADA6-9876D419BDFD}">
      <dgm:prSet/>
      <dgm:spPr/>
      <dgm:t>
        <a:bodyPr/>
        <a:lstStyle/>
        <a:p>
          <a:endParaRPr lang="en-US"/>
        </a:p>
      </dgm:t>
    </dgm:pt>
    <dgm:pt modelId="{658DD28A-70E1-40F0-BC41-9174C516DEFB}">
      <dgm:prSet/>
      <dgm:spPr/>
      <dgm:t>
        <a:bodyPr/>
        <a:lstStyle/>
        <a:p>
          <a:r>
            <a:rPr lang="en-IN" dirty="0"/>
            <a:t>Each sentence is a sequence of words</a:t>
          </a:r>
          <a:endParaRPr lang="en-US" dirty="0"/>
        </a:p>
      </dgm:t>
    </dgm:pt>
    <dgm:pt modelId="{A263B0F5-92D7-426C-A95B-80811C5B17C5}" type="parTrans" cxnId="{7C9BFEE2-A67C-4434-9F9E-98F67B70B58E}">
      <dgm:prSet/>
      <dgm:spPr/>
      <dgm:t>
        <a:bodyPr/>
        <a:lstStyle/>
        <a:p>
          <a:endParaRPr lang="en-US"/>
        </a:p>
      </dgm:t>
    </dgm:pt>
    <dgm:pt modelId="{633E4BFC-EE2A-418F-8B8D-4273127F7984}" type="sibTrans" cxnId="{7C9BFEE2-A67C-4434-9F9E-98F67B70B58E}">
      <dgm:prSet/>
      <dgm:spPr/>
      <dgm:t>
        <a:bodyPr/>
        <a:lstStyle/>
        <a:p>
          <a:endParaRPr lang="en-US"/>
        </a:p>
      </dgm:t>
    </dgm:pt>
    <dgm:pt modelId="{2C4E6808-7B85-47AC-9B0A-C47AD85E9473}">
      <dgm:prSet/>
      <dgm:spPr/>
      <dgm:t>
        <a:bodyPr/>
        <a:lstStyle/>
        <a:p>
          <a:r>
            <a:rPr lang="en-IN" dirty="0"/>
            <a:t>Each word is a sequence of letters or graphic symbols acceptable in L</a:t>
          </a:r>
          <a:endParaRPr lang="en-US" dirty="0"/>
        </a:p>
      </dgm:t>
    </dgm:pt>
    <dgm:pt modelId="{8BBAAC0D-2BFB-4210-916B-630BE87FA171}" type="parTrans" cxnId="{F7D9F468-2AB5-46EC-981F-896766F2666C}">
      <dgm:prSet/>
      <dgm:spPr/>
      <dgm:t>
        <a:bodyPr/>
        <a:lstStyle/>
        <a:p>
          <a:endParaRPr lang="en-US"/>
        </a:p>
      </dgm:t>
    </dgm:pt>
    <dgm:pt modelId="{68DE1F66-6483-47E6-A2E5-59BCE43CF16B}" type="sibTrans" cxnId="{F7D9F468-2AB5-46EC-981F-896766F2666C}">
      <dgm:prSet/>
      <dgm:spPr/>
      <dgm:t>
        <a:bodyPr/>
        <a:lstStyle/>
        <a:p>
          <a:endParaRPr lang="en-US"/>
        </a:p>
      </dgm:t>
    </dgm:pt>
    <dgm:pt modelId="{59B8DB19-3432-44B8-A5B0-F6C3F4C98E30}">
      <dgm:prSet/>
      <dgm:spPr/>
      <dgm:t>
        <a:bodyPr/>
        <a:lstStyle/>
        <a:p>
          <a:r>
            <a:rPr lang="en-IN" dirty="0"/>
            <a:t>A language specified in this manner is known as a </a:t>
          </a:r>
          <a:r>
            <a:rPr lang="en-IN" i="1" dirty="0"/>
            <a:t>formal language</a:t>
          </a:r>
          <a:endParaRPr lang="en-US" i="1" dirty="0"/>
        </a:p>
      </dgm:t>
    </dgm:pt>
    <dgm:pt modelId="{26F82E2D-BB11-4E24-902F-9A59D72F8924}" type="parTrans" cxnId="{74C7D951-632E-410D-84D0-50FBE0411CD2}">
      <dgm:prSet/>
      <dgm:spPr/>
      <dgm:t>
        <a:bodyPr/>
        <a:lstStyle/>
        <a:p>
          <a:endParaRPr lang="en-US"/>
        </a:p>
      </dgm:t>
    </dgm:pt>
    <dgm:pt modelId="{947F4E31-7622-4A40-9C79-5D08E94BEBED}" type="sibTrans" cxnId="{74C7D951-632E-410D-84D0-50FBE0411CD2}">
      <dgm:prSet/>
      <dgm:spPr/>
      <dgm:t>
        <a:bodyPr/>
        <a:lstStyle/>
        <a:p>
          <a:endParaRPr lang="en-US"/>
        </a:p>
      </dgm:t>
    </dgm:pt>
    <dgm:pt modelId="{F445EED9-1D3C-4F94-98B3-C154E458D1BD}" type="pres">
      <dgm:prSet presAssocID="{5AC88E1F-4803-4DA7-AF02-BEC62A2C48F6}" presName="Name0" presStyleCnt="0">
        <dgm:presLayoutVars>
          <dgm:dir/>
          <dgm:resizeHandles val="exact"/>
        </dgm:presLayoutVars>
      </dgm:prSet>
      <dgm:spPr/>
      <dgm:t>
        <a:bodyPr/>
        <a:lstStyle/>
        <a:p>
          <a:endParaRPr lang="en-GB"/>
        </a:p>
      </dgm:t>
    </dgm:pt>
    <dgm:pt modelId="{5BEEE018-DD92-4D48-B02D-A5AAA1A23779}" type="pres">
      <dgm:prSet presAssocID="{B5D7AF4D-AE57-4E39-9D83-47A1745DB24E}" presName="node" presStyleLbl="node1" presStyleIdx="0" presStyleCnt="6">
        <dgm:presLayoutVars>
          <dgm:bulletEnabled val="1"/>
        </dgm:presLayoutVars>
      </dgm:prSet>
      <dgm:spPr/>
      <dgm:t>
        <a:bodyPr/>
        <a:lstStyle/>
        <a:p>
          <a:endParaRPr lang="en-GB"/>
        </a:p>
      </dgm:t>
    </dgm:pt>
    <dgm:pt modelId="{090BBFD7-0A92-4957-A24F-93FB6011368A}" type="pres">
      <dgm:prSet presAssocID="{68F62ACE-2AEB-4C0A-A40A-18DD534120CB}" presName="sibTrans" presStyleLbl="sibTrans1D1" presStyleIdx="0" presStyleCnt="5"/>
      <dgm:spPr/>
      <dgm:t>
        <a:bodyPr/>
        <a:lstStyle/>
        <a:p>
          <a:endParaRPr lang="en-GB"/>
        </a:p>
      </dgm:t>
    </dgm:pt>
    <dgm:pt modelId="{059F37E4-ED93-48A4-B2F7-AB72823CC0E4}" type="pres">
      <dgm:prSet presAssocID="{68F62ACE-2AEB-4C0A-A40A-18DD534120CB}" presName="connectorText" presStyleLbl="sibTrans1D1" presStyleIdx="0" presStyleCnt="5"/>
      <dgm:spPr/>
      <dgm:t>
        <a:bodyPr/>
        <a:lstStyle/>
        <a:p>
          <a:endParaRPr lang="en-GB"/>
        </a:p>
      </dgm:t>
    </dgm:pt>
    <dgm:pt modelId="{52B39508-E5B9-4DE1-8B2B-4BDD74F81200}" type="pres">
      <dgm:prSet presAssocID="{234433F0-6E82-4EFA-B980-600542E57CF4}" presName="node" presStyleLbl="node1" presStyleIdx="1" presStyleCnt="6">
        <dgm:presLayoutVars>
          <dgm:bulletEnabled val="1"/>
        </dgm:presLayoutVars>
      </dgm:prSet>
      <dgm:spPr/>
      <dgm:t>
        <a:bodyPr/>
        <a:lstStyle/>
        <a:p>
          <a:endParaRPr lang="en-GB"/>
        </a:p>
      </dgm:t>
    </dgm:pt>
    <dgm:pt modelId="{615E5C94-B60B-4683-9A71-30CE398892FB}" type="pres">
      <dgm:prSet presAssocID="{DCE93269-6485-4558-9D9F-34F5D2BFF476}" presName="sibTrans" presStyleLbl="sibTrans1D1" presStyleIdx="1" presStyleCnt="5"/>
      <dgm:spPr/>
      <dgm:t>
        <a:bodyPr/>
        <a:lstStyle/>
        <a:p>
          <a:endParaRPr lang="en-GB"/>
        </a:p>
      </dgm:t>
    </dgm:pt>
    <dgm:pt modelId="{C403CA9E-5844-4286-890E-4F60FE6E3CCD}" type="pres">
      <dgm:prSet presAssocID="{DCE93269-6485-4558-9D9F-34F5D2BFF476}" presName="connectorText" presStyleLbl="sibTrans1D1" presStyleIdx="1" presStyleCnt="5"/>
      <dgm:spPr/>
      <dgm:t>
        <a:bodyPr/>
        <a:lstStyle/>
        <a:p>
          <a:endParaRPr lang="en-GB"/>
        </a:p>
      </dgm:t>
    </dgm:pt>
    <dgm:pt modelId="{4FFFD738-EB35-45F8-859F-835FED05E1F0}" type="pres">
      <dgm:prSet presAssocID="{53A0A8F8-DFBC-4155-8D7F-204AC44528C2}" presName="node" presStyleLbl="node1" presStyleIdx="2" presStyleCnt="6">
        <dgm:presLayoutVars>
          <dgm:bulletEnabled val="1"/>
        </dgm:presLayoutVars>
      </dgm:prSet>
      <dgm:spPr/>
      <dgm:t>
        <a:bodyPr/>
        <a:lstStyle/>
        <a:p>
          <a:endParaRPr lang="en-GB"/>
        </a:p>
      </dgm:t>
    </dgm:pt>
    <dgm:pt modelId="{F9F9B905-3F81-457D-952E-223819BC8012}" type="pres">
      <dgm:prSet presAssocID="{52870471-7E70-4764-B5F0-A56E3CEC508B}" presName="sibTrans" presStyleLbl="sibTrans1D1" presStyleIdx="2" presStyleCnt="5"/>
      <dgm:spPr/>
      <dgm:t>
        <a:bodyPr/>
        <a:lstStyle/>
        <a:p>
          <a:endParaRPr lang="en-GB"/>
        </a:p>
      </dgm:t>
    </dgm:pt>
    <dgm:pt modelId="{B94A7756-BD52-4595-B112-DFED8E59E8D5}" type="pres">
      <dgm:prSet presAssocID="{52870471-7E70-4764-B5F0-A56E3CEC508B}" presName="connectorText" presStyleLbl="sibTrans1D1" presStyleIdx="2" presStyleCnt="5"/>
      <dgm:spPr/>
      <dgm:t>
        <a:bodyPr/>
        <a:lstStyle/>
        <a:p>
          <a:endParaRPr lang="en-GB"/>
        </a:p>
      </dgm:t>
    </dgm:pt>
    <dgm:pt modelId="{01F3F062-91B9-4D56-9B9D-142C76A9AB94}" type="pres">
      <dgm:prSet presAssocID="{658DD28A-70E1-40F0-BC41-9174C516DEFB}" presName="node" presStyleLbl="node1" presStyleIdx="3" presStyleCnt="6">
        <dgm:presLayoutVars>
          <dgm:bulletEnabled val="1"/>
        </dgm:presLayoutVars>
      </dgm:prSet>
      <dgm:spPr/>
      <dgm:t>
        <a:bodyPr/>
        <a:lstStyle/>
        <a:p>
          <a:endParaRPr lang="en-GB"/>
        </a:p>
      </dgm:t>
    </dgm:pt>
    <dgm:pt modelId="{E22DD0F5-6F75-4EE7-B5BD-6ECB244C3422}" type="pres">
      <dgm:prSet presAssocID="{633E4BFC-EE2A-418F-8B8D-4273127F7984}" presName="sibTrans" presStyleLbl="sibTrans1D1" presStyleIdx="3" presStyleCnt="5"/>
      <dgm:spPr/>
      <dgm:t>
        <a:bodyPr/>
        <a:lstStyle/>
        <a:p>
          <a:endParaRPr lang="en-GB"/>
        </a:p>
      </dgm:t>
    </dgm:pt>
    <dgm:pt modelId="{8E56B11C-7100-47F9-963F-736402202453}" type="pres">
      <dgm:prSet presAssocID="{633E4BFC-EE2A-418F-8B8D-4273127F7984}" presName="connectorText" presStyleLbl="sibTrans1D1" presStyleIdx="3" presStyleCnt="5"/>
      <dgm:spPr/>
      <dgm:t>
        <a:bodyPr/>
        <a:lstStyle/>
        <a:p>
          <a:endParaRPr lang="en-GB"/>
        </a:p>
      </dgm:t>
    </dgm:pt>
    <dgm:pt modelId="{C8ABA87E-10A5-4D1C-A8F0-DD034E577340}" type="pres">
      <dgm:prSet presAssocID="{2C4E6808-7B85-47AC-9B0A-C47AD85E9473}" presName="node" presStyleLbl="node1" presStyleIdx="4" presStyleCnt="6">
        <dgm:presLayoutVars>
          <dgm:bulletEnabled val="1"/>
        </dgm:presLayoutVars>
      </dgm:prSet>
      <dgm:spPr/>
      <dgm:t>
        <a:bodyPr/>
        <a:lstStyle/>
        <a:p>
          <a:endParaRPr lang="en-GB"/>
        </a:p>
      </dgm:t>
    </dgm:pt>
    <dgm:pt modelId="{BB74AC76-77D3-4601-A9F2-6CA552845A27}" type="pres">
      <dgm:prSet presAssocID="{68DE1F66-6483-47E6-A2E5-59BCE43CF16B}" presName="sibTrans" presStyleLbl="sibTrans1D1" presStyleIdx="4" presStyleCnt="5"/>
      <dgm:spPr/>
      <dgm:t>
        <a:bodyPr/>
        <a:lstStyle/>
        <a:p>
          <a:endParaRPr lang="en-GB"/>
        </a:p>
      </dgm:t>
    </dgm:pt>
    <dgm:pt modelId="{2F7549B0-0FAE-4AE6-A599-A1C59F4BE3B6}" type="pres">
      <dgm:prSet presAssocID="{68DE1F66-6483-47E6-A2E5-59BCE43CF16B}" presName="connectorText" presStyleLbl="sibTrans1D1" presStyleIdx="4" presStyleCnt="5"/>
      <dgm:spPr/>
      <dgm:t>
        <a:bodyPr/>
        <a:lstStyle/>
        <a:p>
          <a:endParaRPr lang="en-GB"/>
        </a:p>
      </dgm:t>
    </dgm:pt>
    <dgm:pt modelId="{DF108AFC-A92F-45E5-90D0-F349B50694AD}" type="pres">
      <dgm:prSet presAssocID="{59B8DB19-3432-44B8-A5B0-F6C3F4C98E30}" presName="node" presStyleLbl="node1" presStyleIdx="5" presStyleCnt="6">
        <dgm:presLayoutVars>
          <dgm:bulletEnabled val="1"/>
        </dgm:presLayoutVars>
      </dgm:prSet>
      <dgm:spPr/>
      <dgm:t>
        <a:bodyPr/>
        <a:lstStyle/>
        <a:p>
          <a:endParaRPr lang="en-GB"/>
        </a:p>
      </dgm:t>
    </dgm:pt>
  </dgm:ptLst>
  <dgm:cxnLst>
    <dgm:cxn modelId="{C263D3CB-8B9F-4105-8E1F-312779E98404}" type="presOf" srcId="{59B8DB19-3432-44B8-A5B0-F6C3F4C98E30}" destId="{DF108AFC-A92F-45E5-90D0-F349B50694AD}" srcOrd="0" destOrd="0" presId="urn:microsoft.com/office/officeart/2016/7/layout/RepeatingBendingProcessNew"/>
    <dgm:cxn modelId="{7A760480-E53E-4355-BE93-A07D7ED37B42}" type="presOf" srcId="{68DE1F66-6483-47E6-A2E5-59BCE43CF16B}" destId="{BB74AC76-77D3-4601-A9F2-6CA552845A27}" srcOrd="0" destOrd="0" presId="urn:microsoft.com/office/officeart/2016/7/layout/RepeatingBendingProcessNew"/>
    <dgm:cxn modelId="{B2E3BA78-2C80-4B80-88EB-140D1BD5356F}" type="presOf" srcId="{234433F0-6E82-4EFA-B980-600542E57CF4}" destId="{52B39508-E5B9-4DE1-8B2B-4BDD74F81200}" srcOrd="0" destOrd="0" presId="urn:microsoft.com/office/officeart/2016/7/layout/RepeatingBendingProcessNew"/>
    <dgm:cxn modelId="{45476ABC-4113-4E96-8ADA-1F305EEB5ACB}" srcId="{5AC88E1F-4803-4DA7-AF02-BEC62A2C48F6}" destId="{B5D7AF4D-AE57-4E39-9D83-47A1745DB24E}" srcOrd="0" destOrd="0" parTransId="{C9108138-72D8-46C9-9225-AFE2B7FEE2DE}" sibTransId="{68F62ACE-2AEB-4C0A-A40A-18DD534120CB}"/>
    <dgm:cxn modelId="{2AC03F05-82E0-4BBF-9178-32AEAA178E26}" type="presOf" srcId="{68DE1F66-6483-47E6-A2E5-59BCE43CF16B}" destId="{2F7549B0-0FAE-4AE6-A599-A1C59F4BE3B6}" srcOrd="1" destOrd="0" presId="urn:microsoft.com/office/officeart/2016/7/layout/RepeatingBendingProcessNew"/>
    <dgm:cxn modelId="{92713CCC-35FA-40D1-BF0E-D0E8124D4097}" type="presOf" srcId="{68F62ACE-2AEB-4C0A-A40A-18DD534120CB}" destId="{059F37E4-ED93-48A4-B2F7-AB72823CC0E4}" srcOrd="1" destOrd="0" presId="urn:microsoft.com/office/officeart/2016/7/layout/RepeatingBendingProcessNew"/>
    <dgm:cxn modelId="{F7D9F468-2AB5-46EC-981F-896766F2666C}" srcId="{5AC88E1F-4803-4DA7-AF02-BEC62A2C48F6}" destId="{2C4E6808-7B85-47AC-9B0A-C47AD85E9473}" srcOrd="4" destOrd="0" parTransId="{8BBAAC0D-2BFB-4210-916B-630BE87FA171}" sibTransId="{68DE1F66-6483-47E6-A2E5-59BCE43CF16B}"/>
    <dgm:cxn modelId="{21CBC87C-C875-4D44-99E5-5D1D9365DE34}" type="presOf" srcId="{52870471-7E70-4764-B5F0-A56E3CEC508B}" destId="{B94A7756-BD52-4595-B112-DFED8E59E8D5}" srcOrd="1" destOrd="0" presId="urn:microsoft.com/office/officeart/2016/7/layout/RepeatingBendingProcessNew"/>
    <dgm:cxn modelId="{FD166835-BFDA-4031-8F46-FD2731CA0B1D}" type="presOf" srcId="{68F62ACE-2AEB-4C0A-A40A-18DD534120CB}" destId="{090BBFD7-0A92-4957-A24F-93FB6011368A}" srcOrd="0" destOrd="0" presId="urn:microsoft.com/office/officeart/2016/7/layout/RepeatingBendingProcessNew"/>
    <dgm:cxn modelId="{78C6F2C8-561D-49BE-A71F-9EE161728B3D}" type="presOf" srcId="{658DD28A-70E1-40F0-BC41-9174C516DEFB}" destId="{01F3F062-91B9-4D56-9B9D-142C76A9AB94}" srcOrd="0" destOrd="0" presId="urn:microsoft.com/office/officeart/2016/7/layout/RepeatingBendingProcessNew"/>
    <dgm:cxn modelId="{DC8CC773-8DEE-450E-89EE-854753B4FE6B}" type="presOf" srcId="{633E4BFC-EE2A-418F-8B8D-4273127F7984}" destId="{E22DD0F5-6F75-4EE7-B5BD-6ECB244C3422}" srcOrd="0" destOrd="0" presId="urn:microsoft.com/office/officeart/2016/7/layout/RepeatingBendingProcessNew"/>
    <dgm:cxn modelId="{1375CCF6-E72E-4D94-816C-7AE411D0C2BA}" type="presOf" srcId="{DCE93269-6485-4558-9D9F-34F5D2BFF476}" destId="{C403CA9E-5844-4286-890E-4F60FE6E3CCD}" srcOrd="1" destOrd="0" presId="urn:microsoft.com/office/officeart/2016/7/layout/RepeatingBendingProcessNew"/>
    <dgm:cxn modelId="{6B925883-75CE-403A-B31E-72692DAA154E}" type="presOf" srcId="{B5D7AF4D-AE57-4E39-9D83-47A1745DB24E}" destId="{5BEEE018-DD92-4D48-B02D-A5AAA1A23779}" srcOrd="0" destOrd="0" presId="urn:microsoft.com/office/officeart/2016/7/layout/RepeatingBendingProcessNew"/>
    <dgm:cxn modelId="{05FB4614-627E-4987-B4E8-90C5955CCA5E}" type="presOf" srcId="{2C4E6808-7B85-47AC-9B0A-C47AD85E9473}" destId="{C8ABA87E-10A5-4D1C-A8F0-DD034E577340}" srcOrd="0" destOrd="0" presId="urn:microsoft.com/office/officeart/2016/7/layout/RepeatingBendingProcessNew"/>
    <dgm:cxn modelId="{4D136882-38F6-4E63-8FFB-54CE82E47CF0}" type="presOf" srcId="{5AC88E1F-4803-4DA7-AF02-BEC62A2C48F6}" destId="{F445EED9-1D3C-4F94-98B3-C154E458D1BD}" srcOrd="0" destOrd="0" presId="urn:microsoft.com/office/officeart/2016/7/layout/RepeatingBendingProcessNew"/>
    <dgm:cxn modelId="{36748CEB-5EE1-4750-8204-C62391FE9955}" srcId="{5AC88E1F-4803-4DA7-AF02-BEC62A2C48F6}" destId="{234433F0-6E82-4EFA-B980-600542E57CF4}" srcOrd="1" destOrd="0" parTransId="{73716A5D-B251-42FC-A14F-2B1A9D3536AB}" sibTransId="{DCE93269-6485-4558-9D9F-34F5D2BFF476}"/>
    <dgm:cxn modelId="{5516F6D3-8DEB-43B5-8107-D9AE2A7DF3BB}" type="presOf" srcId="{DCE93269-6485-4558-9D9F-34F5D2BFF476}" destId="{615E5C94-B60B-4683-9A71-30CE398892FB}" srcOrd="0" destOrd="0" presId="urn:microsoft.com/office/officeart/2016/7/layout/RepeatingBendingProcessNew"/>
    <dgm:cxn modelId="{74C7D951-632E-410D-84D0-50FBE0411CD2}" srcId="{5AC88E1F-4803-4DA7-AF02-BEC62A2C48F6}" destId="{59B8DB19-3432-44B8-A5B0-F6C3F4C98E30}" srcOrd="5" destOrd="0" parTransId="{26F82E2D-BB11-4E24-902F-9A59D72F8924}" sibTransId="{947F4E31-7622-4A40-9C79-5D08E94BEBED}"/>
    <dgm:cxn modelId="{7C9BFEE2-A67C-4434-9F9E-98F67B70B58E}" srcId="{5AC88E1F-4803-4DA7-AF02-BEC62A2C48F6}" destId="{658DD28A-70E1-40F0-BC41-9174C516DEFB}" srcOrd="3" destOrd="0" parTransId="{A263B0F5-92D7-426C-A95B-80811C5B17C5}" sibTransId="{633E4BFC-EE2A-418F-8B8D-4273127F7984}"/>
    <dgm:cxn modelId="{AAA1A4B2-B10A-4784-ADA6-9876D419BDFD}" srcId="{5AC88E1F-4803-4DA7-AF02-BEC62A2C48F6}" destId="{53A0A8F8-DFBC-4155-8D7F-204AC44528C2}" srcOrd="2" destOrd="0" parTransId="{3987A9C0-75BA-4EB4-BA49-5C9A71DBAB2C}" sibTransId="{52870471-7E70-4764-B5F0-A56E3CEC508B}"/>
    <dgm:cxn modelId="{036B2D47-7848-4306-8AD2-61F0424535DE}" type="presOf" srcId="{53A0A8F8-DFBC-4155-8D7F-204AC44528C2}" destId="{4FFFD738-EB35-45F8-859F-835FED05E1F0}" srcOrd="0" destOrd="0" presId="urn:microsoft.com/office/officeart/2016/7/layout/RepeatingBendingProcessNew"/>
    <dgm:cxn modelId="{37EA57C0-EBA3-49F4-8136-44E626150423}" type="presOf" srcId="{633E4BFC-EE2A-418F-8B8D-4273127F7984}" destId="{8E56B11C-7100-47F9-963F-736402202453}" srcOrd="1" destOrd="0" presId="urn:microsoft.com/office/officeart/2016/7/layout/RepeatingBendingProcessNew"/>
    <dgm:cxn modelId="{4FB1DAE6-8457-4976-828A-335E67DFA6C1}" type="presOf" srcId="{52870471-7E70-4764-B5F0-A56E3CEC508B}" destId="{F9F9B905-3F81-457D-952E-223819BC8012}" srcOrd="0" destOrd="0" presId="urn:microsoft.com/office/officeart/2016/7/layout/RepeatingBendingProcessNew"/>
    <dgm:cxn modelId="{25B03D24-6795-462A-A77E-0D57CADDE9A3}" type="presParOf" srcId="{F445EED9-1D3C-4F94-98B3-C154E458D1BD}" destId="{5BEEE018-DD92-4D48-B02D-A5AAA1A23779}" srcOrd="0" destOrd="0" presId="urn:microsoft.com/office/officeart/2016/7/layout/RepeatingBendingProcessNew"/>
    <dgm:cxn modelId="{ED53385B-A8DA-4638-9526-821CB738415E}" type="presParOf" srcId="{F445EED9-1D3C-4F94-98B3-C154E458D1BD}" destId="{090BBFD7-0A92-4957-A24F-93FB6011368A}" srcOrd="1" destOrd="0" presId="urn:microsoft.com/office/officeart/2016/7/layout/RepeatingBendingProcessNew"/>
    <dgm:cxn modelId="{706CD0FC-AACE-46FA-A82D-7C0A51DF54B9}" type="presParOf" srcId="{090BBFD7-0A92-4957-A24F-93FB6011368A}" destId="{059F37E4-ED93-48A4-B2F7-AB72823CC0E4}" srcOrd="0" destOrd="0" presId="urn:microsoft.com/office/officeart/2016/7/layout/RepeatingBendingProcessNew"/>
    <dgm:cxn modelId="{CC9DB0E9-1AC3-4A13-B21A-331C4A95C6F2}" type="presParOf" srcId="{F445EED9-1D3C-4F94-98B3-C154E458D1BD}" destId="{52B39508-E5B9-4DE1-8B2B-4BDD74F81200}" srcOrd="2" destOrd="0" presId="urn:microsoft.com/office/officeart/2016/7/layout/RepeatingBendingProcessNew"/>
    <dgm:cxn modelId="{DC81C4DD-A21A-4259-B421-97656F9F1EB7}" type="presParOf" srcId="{F445EED9-1D3C-4F94-98B3-C154E458D1BD}" destId="{615E5C94-B60B-4683-9A71-30CE398892FB}" srcOrd="3" destOrd="0" presId="urn:microsoft.com/office/officeart/2016/7/layout/RepeatingBendingProcessNew"/>
    <dgm:cxn modelId="{20E54B50-1237-41E7-873A-73FF3908FD29}" type="presParOf" srcId="{615E5C94-B60B-4683-9A71-30CE398892FB}" destId="{C403CA9E-5844-4286-890E-4F60FE6E3CCD}" srcOrd="0" destOrd="0" presId="urn:microsoft.com/office/officeart/2016/7/layout/RepeatingBendingProcessNew"/>
    <dgm:cxn modelId="{A7F11895-3B30-4B77-950B-2CB62279BD75}" type="presParOf" srcId="{F445EED9-1D3C-4F94-98B3-C154E458D1BD}" destId="{4FFFD738-EB35-45F8-859F-835FED05E1F0}" srcOrd="4" destOrd="0" presId="urn:microsoft.com/office/officeart/2016/7/layout/RepeatingBendingProcessNew"/>
    <dgm:cxn modelId="{6091A4B8-2889-4EE3-B532-0919DF78212B}" type="presParOf" srcId="{F445EED9-1D3C-4F94-98B3-C154E458D1BD}" destId="{F9F9B905-3F81-457D-952E-223819BC8012}" srcOrd="5" destOrd="0" presId="urn:microsoft.com/office/officeart/2016/7/layout/RepeatingBendingProcessNew"/>
    <dgm:cxn modelId="{26BEB9F4-83E8-4372-9EE7-0CFC2209226D}" type="presParOf" srcId="{F9F9B905-3F81-457D-952E-223819BC8012}" destId="{B94A7756-BD52-4595-B112-DFED8E59E8D5}" srcOrd="0" destOrd="0" presId="urn:microsoft.com/office/officeart/2016/7/layout/RepeatingBendingProcessNew"/>
    <dgm:cxn modelId="{86513C67-2A72-4CE1-89CB-3232F76B3AA0}" type="presParOf" srcId="{F445EED9-1D3C-4F94-98B3-C154E458D1BD}" destId="{01F3F062-91B9-4D56-9B9D-142C76A9AB94}" srcOrd="6" destOrd="0" presId="urn:microsoft.com/office/officeart/2016/7/layout/RepeatingBendingProcessNew"/>
    <dgm:cxn modelId="{0E295D6A-3483-47CF-B0BB-BC89DE335036}" type="presParOf" srcId="{F445EED9-1D3C-4F94-98B3-C154E458D1BD}" destId="{E22DD0F5-6F75-4EE7-B5BD-6ECB244C3422}" srcOrd="7" destOrd="0" presId="urn:microsoft.com/office/officeart/2016/7/layout/RepeatingBendingProcessNew"/>
    <dgm:cxn modelId="{C788EFF7-BD1B-44B8-A5F6-DA6CEC79882F}" type="presParOf" srcId="{E22DD0F5-6F75-4EE7-B5BD-6ECB244C3422}" destId="{8E56B11C-7100-47F9-963F-736402202453}" srcOrd="0" destOrd="0" presId="urn:microsoft.com/office/officeart/2016/7/layout/RepeatingBendingProcessNew"/>
    <dgm:cxn modelId="{E12554D1-CE07-43AC-B3FF-C4E2839C3E6A}" type="presParOf" srcId="{F445EED9-1D3C-4F94-98B3-C154E458D1BD}" destId="{C8ABA87E-10A5-4D1C-A8F0-DD034E577340}" srcOrd="8" destOrd="0" presId="urn:microsoft.com/office/officeart/2016/7/layout/RepeatingBendingProcessNew"/>
    <dgm:cxn modelId="{3B0A0CE0-B389-4172-A7CA-ECFC6A005B79}" type="presParOf" srcId="{F445EED9-1D3C-4F94-98B3-C154E458D1BD}" destId="{BB74AC76-77D3-4601-A9F2-6CA552845A27}" srcOrd="9" destOrd="0" presId="urn:microsoft.com/office/officeart/2016/7/layout/RepeatingBendingProcessNew"/>
    <dgm:cxn modelId="{2E44AC36-48ED-4129-A5EC-C82282A54ECA}" type="presParOf" srcId="{BB74AC76-77D3-4601-A9F2-6CA552845A27}" destId="{2F7549B0-0FAE-4AE6-A599-A1C59F4BE3B6}" srcOrd="0" destOrd="0" presId="urn:microsoft.com/office/officeart/2016/7/layout/RepeatingBendingProcessNew"/>
    <dgm:cxn modelId="{A5D382F4-493A-48CB-AD64-3FEECF353144}" type="presParOf" srcId="{F445EED9-1D3C-4F94-98B3-C154E458D1BD}" destId="{DF108AFC-A92F-45E5-90D0-F349B50694AD}"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038A24-290F-4766-9EB2-1CE29257622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5CF0876-0F2D-4397-8CB9-2B183CB26CBA}">
      <dgm:prSet/>
      <dgm:spPr/>
      <dgm:t>
        <a:bodyPr/>
        <a:lstStyle/>
        <a:p>
          <a:r>
            <a:rPr lang="en-IN" dirty="0"/>
            <a:t>Grammars are classified by the nature of productions used in them. </a:t>
          </a:r>
          <a:endParaRPr lang="en-US" dirty="0"/>
        </a:p>
      </dgm:t>
    </dgm:pt>
    <dgm:pt modelId="{E843BA5E-892D-45D9-9078-9C8EB9ECB98E}" type="parTrans" cxnId="{CBC3DB4D-E166-4549-B9C0-CA97A99CCA9E}">
      <dgm:prSet/>
      <dgm:spPr/>
      <dgm:t>
        <a:bodyPr/>
        <a:lstStyle/>
        <a:p>
          <a:endParaRPr lang="en-US"/>
        </a:p>
      </dgm:t>
    </dgm:pt>
    <dgm:pt modelId="{AEB2E3F2-2A2E-4D4D-8C82-77F933678E90}" type="sibTrans" cxnId="{CBC3DB4D-E166-4549-B9C0-CA97A99CCA9E}">
      <dgm:prSet/>
      <dgm:spPr/>
      <dgm:t>
        <a:bodyPr/>
        <a:lstStyle/>
        <a:p>
          <a:endParaRPr lang="en-US"/>
        </a:p>
      </dgm:t>
    </dgm:pt>
    <dgm:pt modelId="{C553A5D7-5DE8-48D9-843F-F3D320DDF2D8}">
      <dgm:prSet/>
      <dgm:spPr/>
      <dgm:t>
        <a:bodyPr/>
        <a:lstStyle/>
        <a:p>
          <a:r>
            <a:rPr lang="en-IN" dirty="0"/>
            <a:t>Each grammar class has its characteristics and limitations.</a:t>
          </a:r>
          <a:endParaRPr lang="en-US" dirty="0"/>
        </a:p>
      </dgm:t>
    </dgm:pt>
    <dgm:pt modelId="{A43E24A3-8454-44EA-84C5-F6483CFA0AFF}" type="parTrans" cxnId="{17C83179-AB69-4ED7-9AE5-2D8C8EF1B08A}">
      <dgm:prSet/>
      <dgm:spPr/>
      <dgm:t>
        <a:bodyPr/>
        <a:lstStyle/>
        <a:p>
          <a:endParaRPr lang="en-US"/>
        </a:p>
      </dgm:t>
    </dgm:pt>
    <dgm:pt modelId="{B959F8D4-FACA-4F53-94EB-C13D14ECBF67}" type="sibTrans" cxnId="{17C83179-AB69-4ED7-9AE5-2D8C8EF1B08A}">
      <dgm:prSet/>
      <dgm:spPr/>
      <dgm:t>
        <a:bodyPr/>
        <a:lstStyle/>
        <a:p>
          <a:endParaRPr lang="en-US"/>
        </a:p>
      </dgm:t>
    </dgm:pt>
    <dgm:pt modelId="{B47F7714-B562-40F5-A3DA-CCF17F19ECA4}" type="pres">
      <dgm:prSet presAssocID="{80038A24-290F-4766-9EB2-1CE292576226}" presName="root" presStyleCnt="0">
        <dgm:presLayoutVars>
          <dgm:dir/>
          <dgm:resizeHandles val="exact"/>
        </dgm:presLayoutVars>
      </dgm:prSet>
      <dgm:spPr/>
      <dgm:t>
        <a:bodyPr/>
        <a:lstStyle/>
        <a:p>
          <a:endParaRPr lang="en-GB"/>
        </a:p>
      </dgm:t>
    </dgm:pt>
    <dgm:pt modelId="{DB1726BD-08C4-43CA-8AE9-4840DA8B19AB}" type="pres">
      <dgm:prSet presAssocID="{B5CF0876-0F2D-4397-8CB9-2B183CB26CBA}" presName="compNode" presStyleCnt="0"/>
      <dgm:spPr/>
    </dgm:pt>
    <dgm:pt modelId="{1ED0E62C-E2AE-4EA5-8DC7-929C97007B9A}" type="pres">
      <dgm:prSet presAssocID="{B5CF0876-0F2D-4397-8CB9-2B183CB26CBA}" presName="bgRect" presStyleLbl="bgShp" presStyleIdx="0" presStyleCnt="2"/>
      <dgm:spPr/>
    </dgm:pt>
    <dgm:pt modelId="{EB39199F-BBBE-4279-84BE-4116B3AACFAD}" type="pres">
      <dgm:prSet presAssocID="{B5CF0876-0F2D-4397-8CB9-2B183CB26CB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GB"/>
        </a:p>
      </dgm:t>
      <dgm:extLst>
        <a:ext uri="{E40237B7-FDA0-4F09-8148-C483321AD2D9}">
          <dgm14:cNvPr xmlns:dgm14="http://schemas.microsoft.com/office/drawing/2010/diagram" id="0" name="" descr="Typewriter"/>
        </a:ext>
      </dgm:extLst>
    </dgm:pt>
    <dgm:pt modelId="{F72970EA-0B30-4C66-B031-6AFBBE49D83F}" type="pres">
      <dgm:prSet presAssocID="{B5CF0876-0F2D-4397-8CB9-2B183CB26CBA}" presName="spaceRect" presStyleCnt="0"/>
      <dgm:spPr/>
    </dgm:pt>
    <dgm:pt modelId="{4088DF3D-D2EB-4069-8BDD-203EB757A428}" type="pres">
      <dgm:prSet presAssocID="{B5CF0876-0F2D-4397-8CB9-2B183CB26CBA}" presName="parTx" presStyleLbl="revTx" presStyleIdx="0" presStyleCnt="2">
        <dgm:presLayoutVars>
          <dgm:chMax val="0"/>
          <dgm:chPref val="0"/>
        </dgm:presLayoutVars>
      </dgm:prSet>
      <dgm:spPr/>
      <dgm:t>
        <a:bodyPr/>
        <a:lstStyle/>
        <a:p>
          <a:endParaRPr lang="en-GB"/>
        </a:p>
      </dgm:t>
    </dgm:pt>
    <dgm:pt modelId="{AE35C4D2-2A73-44DF-858D-A41D3759B365}" type="pres">
      <dgm:prSet presAssocID="{AEB2E3F2-2A2E-4D4D-8C82-77F933678E90}" presName="sibTrans" presStyleCnt="0"/>
      <dgm:spPr/>
    </dgm:pt>
    <dgm:pt modelId="{55DE596E-28EC-4DF7-B03A-1B86D7993EC7}" type="pres">
      <dgm:prSet presAssocID="{C553A5D7-5DE8-48D9-843F-F3D320DDF2D8}" presName="compNode" presStyleCnt="0"/>
      <dgm:spPr/>
    </dgm:pt>
    <dgm:pt modelId="{46A64F84-66FD-4AAB-A499-028C9F2F2E64}" type="pres">
      <dgm:prSet presAssocID="{C553A5D7-5DE8-48D9-843F-F3D320DDF2D8}" presName="bgRect" presStyleLbl="bgShp" presStyleIdx="1" presStyleCnt="2"/>
      <dgm:spPr/>
    </dgm:pt>
    <dgm:pt modelId="{7C8CD849-0A11-4949-84CA-FB65D425F726}" type="pres">
      <dgm:prSet presAssocID="{C553A5D7-5DE8-48D9-843F-F3D320DDF2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GB"/>
        </a:p>
      </dgm:t>
      <dgm:extLst>
        <a:ext uri="{E40237B7-FDA0-4F09-8148-C483321AD2D9}">
          <dgm14:cNvPr xmlns:dgm14="http://schemas.microsoft.com/office/drawing/2010/diagram" id="0" name="" descr="House"/>
        </a:ext>
      </dgm:extLst>
    </dgm:pt>
    <dgm:pt modelId="{2425A7B6-B784-4B45-BC85-2C375EAD743E}" type="pres">
      <dgm:prSet presAssocID="{C553A5D7-5DE8-48D9-843F-F3D320DDF2D8}" presName="spaceRect" presStyleCnt="0"/>
      <dgm:spPr/>
    </dgm:pt>
    <dgm:pt modelId="{89D91A6F-59A5-46DA-8E86-11D98DC6CE5C}" type="pres">
      <dgm:prSet presAssocID="{C553A5D7-5DE8-48D9-843F-F3D320DDF2D8}" presName="parTx" presStyleLbl="revTx" presStyleIdx="1" presStyleCnt="2">
        <dgm:presLayoutVars>
          <dgm:chMax val="0"/>
          <dgm:chPref val="0"/>
        </dgm:presLayoutVars>
      </dgm:prSet>
      <dgm:spPr/>
      <dgm:t>
        <a:bodyPr/>
        <a:lstStyle/>
        <a:p>
          <a:endParaRPr lang="en-GB"/>
        </a:p>
      </dgm:t>
    </dgm:pt>
  </dgm:ptLst>
  <dgm:cxnLst>
    <dgm:cxn modelId="{CBC3DB4D-E166-4549-B9C0-CA97A99CCA9E}" srcId="{80038A24-290F-4766-9EB2-1CE292576226}" destId="{B5CF0876-0F2D-4397-8CB9-2B183CB26CBA}" srcOrd="0" destOrd="0" parTransId="{E843BA5E-892D-45D9-9078-9C8EB9ECB98E}" sibTransId="{AEB2E3F2-2A2E-4D4D-8C82-77F933678E90}"/>
    <dgm:cxn modelId="{17C83179-AB69-4ED7-9AE5-2D8C8EF1B08A}" srcId="{80038A24-290F-4766-9EB2-1CE292576226}" destId="{C553A5D7-5DE8-48D9-843F-F3D320DDF2D8}" srcOrd="1" destOrd="0" parTransId="{A43E24A3-8454-44EA-84C5-F6483CFA0AFF}" sibTransId="{B959F8D4-FACA-4F53-94EB-C13D14ECBF67}"/>
    <dgm:cxn modelId="{7B74E0E3-2A2A-4BB7-B1A2-431A50095FE9}" type="presOf" srcId="{C553A5D7-5DE8-48D9-843F-F3D320DDF2D8}" destId="{89D91A6F-59A5-46DA-8E86-11D98DC6CE5C}" srcOrd="0" destOrd="0" presId="urn:microsoft.com/office/officeart/2018/2/layout/IconVerticalSolidList"/>
    <dgm:cxn modelId="{73A4FAC5-2864-4301-86D7-46389C406C46}" type="presOf" srcId="{B5CF0876-0F2D-4397-8CB9-2B183CB26CBA}" destId="{4088DF3D-D2EB-4069-8BDD-203EB757A428}" srcOrd="0" destOrd="0" presId="urn:microsoft.com/office/officeart/2018/2/layout/IconVerticalSolidList"/>
    <dgm:cxn modelId="{4312F130-EAAF-4AFC-BB92-2922C713203A}" type="presOf" srcId="{80038A24-290F-4766-9EB2-1CE292576226}" destId="{B47F7714-B562-40F5-A3DA-CCF17F19ECA4}" srcOrd="0" destOrd="0" presId="urn:microsoft.com/office/officeart/2018/2/layout/IconVerticalSolidList"/>
    <dgm:cxn modelId="{38ACDF35-B16A-400F-B62C-6FC1A1B68349}" type="presParOf" srcId="{B47F7714-B562-40F5-A3DA-CCF17F19ECA4}" destId="{DB1726BD-08C4-43CA-8AE9-4840DA8B19AB}" srcOrd="0" destOrd="0" presId="urn:microsoft.com/office/officeart/2018/2/layout/IconVerticalSolidList"/>
    <dgm:cxn modelId="{6DB8D107-E35D-4F11-90CD-E9F012990210}" type="presParOf" srcId="{DB1726BD-08C4-43CA-8AE9-4840DA8B19AB}" destId="{1ED0E62C-E2AE-4EA5-8DC7-929C97007B9A}" srcOrd="0" destOrd="0" presId="urn:microsoft.com/office/officeart/2018/2/layout/IconVerticalSolidList"/>
    <dgm:cxn modelId="{2B57B6E9-EB64-423C-87D7-557BBBBF2AFA}" type="presParOf" srcId="{DB1726BD-08C4-43CA-8AE9-4840DA8B19AB}" destId="{EB39199F-BBBE-4279-84BE-4116B3AACFAD}" srcOrd="1" destOrd="0" presId="urn:microsoft.com/office/officeart/2018/2/layout/IconVerticalSolidList"/>
    <dgm:cxn modelId="{56483DC6-6DEB-4AFC-BD56-74345CF9D842}" type="presParOf" srcId="{DB1726BD-08C4-43CA-8AE9-4840DA8B19AB}" destId="{F72970EA-0B30-4C66-B031-6AFBBE49D83F}" srcOrd="2" destOrd="0" presId="urn:microsoft.com/office/officeart/2018/2/layout/IconVerticalSolidList"/>
    <dgm:cxn modelId="{ED7EE648-C78B-4E95-B638-146949408AA8}" type="presParOf" srcId="{DB1726BD-08C4-43CA-8AE9-4840DA8B19AB}" destId="{4088DF3D-D2EB-4069-8BDD-203EB757A428}" srcOrd="3" destOrd="0" presId="urn:microsoft.com/office/officeart/2018/2/layout/IconVerticalSolidList"/>
    <dgm:cxn modelId="{41188A38-DE95-41FD-8DF9-27E36428F206}" type="presParOf" srcId="{B47F7714-B562-40F5-A3DA-CCF17F19ECA4}" destId="{AE35C4D2-2A73-44DF-858D-A41D3759B365}" srcOrd="1" destOrd="0" presId="urn:microsoft.com/office/officeart/2018/2/layout/IconVerticalSolidList"/>
    <dgm:cxn modelId="{ED36927E-E0C6-4AB9-8015-2646F93FD8E1}" type="presParOf" srcId="{B47F7714-B562-40F5-A3DA-CCF17F19ECA4}" destId="{55DE596E-28EC-4DF7-B03A-1B86D7993EC7}" srcOrd="2" destOrd="0" presId="urn:microsoft.com/office/officeart/2018/2/layout/IconVerticalSolidList"/>
    <dgm:cxn modelId="{60555C39-4F20-44AB-92C1-ED28E17D3A07}" type="presParOf" srcId="{55DE596E-28EC-4DF7-B03A-1B86D7993EC7}" destId="{46A64F84-66FD-4AAB-A499-028C9F2F2E64}" srcOrd="0" destOrd="0" presId="urn:microsoft.com/office/officeart/2018/2/layout/IconVerticalSolidList"/>
    <dgm:cxn modelId="{56187C00-4B46-4978-AFC0-BC0E7EF16010}" type="presParOf" srcId="{55DE596E-28EC-4DF7-B03A-1B86D7993EC7}" destId="{7C8CD849-0A11-4949-84CA-FB65D425F726}" srcOrd="1" destOrd="0" presId="urn:microsoft.com/office/officeart/2018/2/layout/IconVerticalSolidList"/>
    <dgm:cxn modelId="{88EB3FC5-3186-44EF-9F8A-6EEA40CB282C}" type="presParOf" srcId="{55DE596E-28EC-4DF7-B03A-1B86D7993EC7}" destId="{2425A7B6-B784-4B45-BC85-2C375EAD743E}" srcOrd="2" destOrd="0" presId="urn:microsoft.com/office/officeart/2018/2/layout/IconVerticalSolidList"/>
    <dgm:cxn modelId="{BCEBAB6D-3990-4702-BB1B-5B7EAA2FFFE1}" type="presParOf" srcId="{55DE596E-28EC-4DF7-B03A-1B86D7993EC7}" destId="{89D91A6F-59A5-46DA-8E86-11D98DC6CE5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EE766A-BCC1-46B7-82BA-DEF8C413879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181812B-46B3-4802-A233-310AEA568C87}">
      <dgm:prSet/>
      <dgm:spPr/>
      <dgm:t>
        <a:bodyPr/>
        <a:lstStyle/>
        <a:p>
          <a:r>
            <a:rPr lang="en-IN"/>
            <a:t>The End </a:t>
          </a:r>
          <a:endParaRPr lang="en-US"/>
        </a:p>
      </dgm:t>
    </dgm:pt>
    <dgm:pt modelId="{01F7F753-C87C-476D-BEB7-66A9803522E2}" type="parTrans" cxnId="{4FD0A23D-6A95-472C-8467-7154A22764E6}">
      <dgm:prSet/>
      <dgm:spPr/>
      <dgm:t>
        <a:bodyPr/>
        <a:lstStyle/>
        <a:p>
          <a:endParaRPr lang="en-US"/>
        </a:p>
      </dgm:t>
    </dgm:pt>
    <dgm:pt modelId="{E78CFA1A-BF89-410D-9902-789372575134}" type="sibTrans" cxnId="{4FD0A23D-6A95-472C-8467-7154A22764E6}">
      <dgm:prSet/>
      <dgm:spPr/>
      <dgm:t>
        <a:bodyPr/>
        <a:lstStyle/>
        <a:p>
          <a:endParaRPr lang="en-US"/>
        </a:p>
      </dgm:t>
    </dgm:pt>
    <dgm:pt modelId="{154DE429-B3AE-42E9-9E83-6330FCAC91D3}">
      <dgm:prSet/>
      <dgm:spPr/>
      <dgm:t>
        <a:bodyPr/>
        <a:lstStyle/>
        <a:p>
          <a:r>
            <a:rPr lang="en-IN"/>
            <a:t>of </a:t>
          </a:r>
          <a:endParaRPr lang="en-US"/>
        </a:p>
      </dgm:t>
    </dgm:pt>
    <dgm:pt modelId="{52E00DC5-5E7E-4D27-84D4-6F6F60652BF7}" type="parTrans" cxnId="{67C00E4B-8395-4681-84BD-9A2216C0B09E}">
      <dgm:prSet/>
      <dgm:spPr/>
      <dgm:t>
        <a:bodyPr/>
        <a:lstStyle/>
        <a:p>
          <a:endParaRPr lang="en-US"/>
        </a:p>
      </dgm:t>
    </dgm:pt>
    <dgm:pt modelId="{75C0BF6C-6898-4017-81E8-9199D2F9CB8B}" type="sibTrans" cxnId="{67C00E4B-8395-4681-84BD-9A2216C0B09E}">
      <dgm:prSet/>
      <dgm:spPr/>
      <dgm:t>
        <a:bodyPr/>
        <a:lstStyle/>
        <a:p>
          <a:endParaRPr lang="en-US"/>
        </a:p>
      </dgm:t>
    </dgm:pt>
    <dgm:pt modelId="{507A9D2F-8C55-438F-AAAB-B69D0CDF322B}">
      <dgm:prSet/>
      <dgm:spPr/>
      <dgm:t>
        <a:bodyPr/>
        <a:lstStyle/>
        <a:p>
          <a:r>
            <a:rPr lang="en-IN"/>
            <a:t>“Language Processors” Concepts</a:t>
          </a:r>
          <a:endParaRPr lang="en-US"/>
        </a:p>
      </dgm:t>
    </dgm:pt>
    <dgm:pt modelId="{E13E2B0A-91FB-4ABC-83FC-1C2C16D14AC9}" type="parTrans" cxnId="{03B922E5-AAA4-4E8E-B95A-6371CB992361}">
      <dgm:prSet/>
      <dgm:spPr/>
      <dgm:t>
        <a:bodyPr/>
        <a:lstStyle/>
        <a:p>
          <a:endParaRPr lang="en-US"/>
        </a:p>
      </dgm:t>
    </dgm:pt>
    <dgm:pt modelId="{BE891FBC-4A89-4B30-913E-F34E8A832E28}" type="sibTrans" cxnId="{03B922E5-AAA4-4E8E-B95A-6371CB992361}">
      <dgm:prSet/>
      <dgm:spPr/>
      <dgm:t>
        <a:bodyPr/>
        <a:lstStyle/>
        <a:p>
          <a:endParaRPr lang="en-US"/>
        </a:p>
      </dgm:t>
    </dgm:pt>
    <dgm:pt modelId="{36D91F11-5BCB-43C9-A1DB-229441555A2A}" type="pres">
      <dgm:prSet presAssocID="{C1EE766A-BCC1-46B7-82BA-DEF8C4138799}" presName="root" presStyleCnt="0">
        <dgm:presLayoutVars>
          <dgm:dir/>
          <dgm:resizeHandles val="exact"/>
        </dgm:presLayoutVars>
      </dgm:prSet>
      <dgm:spPr/>
      <dgm:t>
        <a:bodyPr/>
        <a:lstStyle/>
        <a:p>
          <a:endParaRPr lang="en-GB"/>
        </a:p>
      </dgm:t>
    </dgm:pt>
    <dgm:pt modelId="{F58D69C0-65D5-4EF1-B67B-53D607735160}" type="pres">
      <dgm:prSet presAssocID="{9181812B-46B3-4802-A233-310AEA568C87}" presName="compNode" presStyleCnt="0"/>
      <dgm:spPr/>
    </dgm:pt>
    <dgm:pt modelId="{F2F8FCB2-C1C5-4707-88EA-97B296799F3A}" type="pres">
      <dgm:prSet presAssocID="{9181812B-46B3-4802-A233-310AEA568C87}" presName="bgRect" presStyleLbl="bgShp" presStyleIdx="0" presStyleCnt="3"/>
      <dgm:spPr/>
    </dgm:pt>
    <dgm:pt modelId="{81C9E9D2-71A1-4B38-A38A-4D0EC6E9B6F3}" type="pres">
      <dgm:prSet presAssocID="{9181812B-46B3-4802-A233-310AEA568C8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GB"/>
        </a:p>
      </dgm:t>
      <dgm:extLst>
        <a:ext uri="{E40237B7-FDA0-4F09-8148-C483321AD2D9}">
          <dgm14:cNvPr xmlns:dgm14="http://schemas.microsoft.com/office/drawing/2010/diagram" id="0" name="" descr="Smiling Face with No Fill"/>
        </a:ext>
      </dgm:extLst>
    </dgm:pt>
    <dgm:pt modelId="{4707D774-C74B-4818-9381-45DBDA903599}" type="pres">
      <dgm:prSet presAssocID="{9181812B-46B3-4802-A233-310AEA568C87}" presName="spaceRect" presStyleCnt="0"/>
      <dgm:spPr/>
    </dgm:pt>
    <dgm:pt modelId="{99E7F7B3-54AF-4756-A2C0-366A3A023957}" type="pres">
      <dgm:prSet presAssocID="{9181812B-46B3-4802-A233-310AEA568C87}" presName="parTx" presStyleLbl="revTx" presStyleIdx="0" presStyleCnt="3">
        <dgm:presLayoutVars>
          <dgm:chMax val="0"/>
          <dgm:chPref val="0"/>
        </dgm:presLayoutVars>
      </dgm:prSet>
      <dgm:spPr/>
      <dgm:t>
        <a:bodyPr/>
        <a:lstStyle/>
        <a:p>
          <a:endParaRPr lang="en-GB"/>
        </a:p>
      </dgm:t>
    </dgm:pt>
    <dgm:pt modelId="{F0DFAF37-7946-456A-BDA4-B7F25F3DAED3}" type="pres">
      <dgm:prSet presAssocID="{E78CFA1A-BF89-410D-9902-789372575134}" presName="sibTrans" presStyleCnt="0"/>
      <dgm:spPr/>
    </dgm:pt>
    <dgm:pt modelId="{3F71C6C4-A6D9-41E9-A47C-684081729BE0}" type="pres">
      <dgm:prSet presAssocID="{154DE429-B3AE-42E9-9E83-6330FCAC91D3}" presName="compNode" presStyleCnt="0"/>
      <dgm:spPr/>
    </dgm:pt>
    <dgm:pt modelId="{066B4707-4A7F-42D2-BA5F-3BB0CD5A814B}" type="pres">
      <dgm:prSet presAssocID="{154DE429-B3AE-42E9-9E83-6330FCAC91D3}" presName="bgRect" presStyleLbl="bgShp" presStyleIdx="1" presStyleCnt="3"/>
      <dgm:spPr/>
    </dgm:pt>
    <dgm:pt modelId="{CDEA072D-8684-4677-8919-0BAF5149196B}" type="pres">
      <dgm:prSet presAssocID="{154DE429-B3AE-42E9-9E83-6330FCAC91D3}"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GB"/>
        </a:p>
      </dgm:t>
      <dgm:extLst>
        <a:ext uri="{E40237B7-FDA0-4F09-8148-C483321AD2D9}">
          <dgm14:cNvPr xmlns:dgm14="http://schemas.microsoft.com/office/drawing/2010/diagram" id="0" name="" descr="Add"/>
        </a:ext>
      </dgm:extLst>
    </dgm:pt>
    <dgm:pt modelId="{0A9F148F-61F7-4938-9C8D-99DCB5E78A15}" type="pres">
      <dgm:prSet presAssocID="{154DE429-B3AE-42E9-9E83-6330FCAC91D3}" presName="spaceRect" presStyleCnt="0"/>
      <dgm:spPr/>
    </dgm:pt>
    <dgm:pt modelId="{9F93303B-7FF9-4556-8AE0-6777BFB14492}" type="pres">
      <dgm:prSet presAssocID="{154DE429-B3AE-42E9-9E83-6330FCAC91D3}" presName="parTx" presStyleLbl="revTx" presStyleIdx="1" presStyleCnt="3">
        <dgm:presLayoutVars>
          <dgm:chMax val="0"/>
          <dgm:chPref val="0"/>
        </dgm:presLayoutVars>
      </dgm:prSet>
      <dgm:spPr/>
      <dgm:t>
        <a:bodyPr/>
        <a:lstStyle/>
        <a:p>
          <a:endParaRPr lang="en-GB"/>
        </a:p>
      </dgm:t>
    </dgm:pt>
    <dgm:pt modelId="{8A95D1C5-1F40-44CA-8F3F-072CE1E1C0E4}" type="pres">
      <dgm:prSet presAssocID="{75C0BF6C-6898-4017-81E8-9199D2F9CB8B}" presName="sibTrans" presStyleCnt="0"/>
      <dgm:spPr/>
    </dgm:pt>
    <dgm:pt modelId="{E16548ED-813C-4562-ADF3-FA35C1D718DD}" type="pres">
      <dgm:prSet presAssocID="{507A9D2F-8C55-438F-AAAB-B69D0CDF322B}" presName="compNode" presStyleCnt="0"/>
      <dgm:spPr/>
    </dgm:pt>
    <dgm:pt modelId="{6BEA3EC0-0F24-4E19-B676-2E5896DFE290}" type="pres">
      <dgm:prSet presAssocID="{507A9D2F-8C55-438F-AAAB-B69D0CDF322B}" presName="bgRect" presStyleLbl="bgShp" presStyleIdx="2" presStyleCnt="3"/>
      <dgm:spPr/>
    </dgm:pt>
    <dgm:pt modelId="{FE6E0881-C92B-401F-9A45-23F055154F93}" type="pres">
      <dgm:prSet presAssocID="{507A9D2F-8C55-438F-AAAB-B69D0CDF322B}"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GB"/>
        </a:p>
      </dgm:t>
      <dgm:extLst>
        <a:ext uri="{E40237B7-FDA0-4F09-8148-C483321AD2D9}">
          <dgm14:cNvPr xmlns:dgm14="http://schemas.microsoft.com/office/drawing/2010/diagram" id="0" name="" descr="Processor"/>
        </a:ext>
      </dgm:extLst>
    </dgm:pt>
    <dgm:pt modelId="{A9C5DF6F-908F-4DFA-B7A6-69FC1188613D}" type="pres">
      <dgm:prSet presAssocID="{507A9D2F-8C55-438F-AAAB-B69D0CDF322B}" presName="spaceRect" presStyleCnt="0"/>
      <dgm:spPr/>
    </dgm:pt>
    <dgm:pt modelId="{0AE06503-FC6A-4EB6-BBE9-711B8586A56A}" type="pres">
      <dgm:prSet presAssocID="{507A9D2F-8C55-438F-AAAB-B69D0CDF322B}" presName="parTx" presStyleLbl="revTx" presStyleIdx="2" presStyleCnt="3">
        <dgm:presLayoutVars>
          <dgm:chMax val="0"/>
          <dgm:chPref val="0"/>
        </dgm:presLayoutVars>
      </dgm:prSet>
      <dgm:spPr/>
      <dgm:t>
        <a:bodyPr/>
        <a:lstStyle/>
        <a:p>
          <a:endParaRPr lang="en-GB"/>
        </a:p>
      </dgm:t>
    </dgm:pt>
  </dgm:ptLst>
  <dgm:cxnLst>
    <dgm:cxn modelId="{079FA463-DB0F-4171-94FA-399C6D548A58}" type="presOf" srcId="{507A9D2F-8C55-438F-AAAB-B69D0CDF322B}" destId="{0AE06503-FC6A-4EB6-BBE9-711B8586A56A}" srcOrd="0" destOrd="0" presId="urn:microsoft.com/office/officeart/2018/2/layout/IconVerticalSolidList"/>
    <dgm:cxn modelId="{0BDBF232-E044-4A32-91C7-74B3CE9E80DD}" type="presOf" srcId="{154DE429-B3AE-42E9-9E83-6330FCAC91D3}" destId="{9F93303B-7FF9-4556-8AE0-6777BFB14492}" srcOrd="0" destOrd="0" presId="urn:microsoft.com/office/officeart/2018/2/layout/IconVerticalSolidList"/>
    <dgm:cxn modelId="{03B922E5-AAA4-4E8E-B95A-6371CB992361}" srcId="{C1EE766A-BCC1-46B7-82BA-DEF8C4138799}" destId="{507A9D2F-8C55-438F-AAAB-B69D0CDF322B}" srcOrd="2" destOrd="0" parTransId="{E13E2B0A-91FB-4ABC-83FC-1C2C16D14AC9}" sibTransId="{BE891FBC-4A89-4B30-913E-F34E8A832E28}"/>
    <dgm:cxn modelId="{C9EDC1A1-05E4-48D7-AADD-EAF7C71A1F92}" type="presOf" srcId="{C1EE766A-BCC1-46B7-82BA-DEF8C4138799}" destId="{36D91F11-5BCB-43C9-A1DB-229441555A2A}" srcOrd="0" destOrd="0" presId="urn:microsoft.com/office/officeart/2018/2/layout/IconVerticalSolidList"/>
    <dgm:cxn modelId="{4FD0A23D-6A95-472C-8467-7154A22764E6}" srcId="{C1EE766A-BCC1-46B7-82BA-DEF8C4138799}" destId="{9181812B-46B3-4802-A233-310AEA568C87}" srcOrd="0" destOrd="0" parTransId="{01F7F753-C87C-476D-BEB7-66A9803522E2}" sibTransId="{E78CFA1A-BF89-410D-9902-789372575134}"/>
    <dgm:cxn modelId="{67C00E4B-8395-4681-84BD-9A2216C0B09E}" srcId="{C1EE766A-BCC1-46B7-82BA-DEF8C4138799}" destId="{154DE429-B3AE-42E9-9E83-6330FCAC91D3}" srcOrd="1" destOrd="0" parTransId="{52E00DC5-5E7E-4D27-84D4-6F6F60652BF7}" sibTransId="{75C0BF6C-6898-4017-81E8-9199D2F9CB8B}"/>
    <dgm:cxn modelId="{242A04FB-E301-4966-A20D-E8ABBC6C915D}" type="presOf" srcId="{9181812B-46B3-4802-A233-310AEA568C87}" destId="{99E7F7B3-54AF-4756-A2C0-366A3A023957}" srcOrd="0" destOrd="0" presId="urn:microsoft.com/office/officeart/2018/2/layout/IconVerticalSolidList"/>
    <dgm:cxn modelId="{4AFAD7D8-C4E6-4154-9A52-62BD8DC30DA2}" type="presParOf" srcId="{36D91F11-5BCB-43C9-A1DB-229441555A2A}" destId="{F58D69C0-65D5-4EF1-B67B-53D607735160}" srcOrd="0" destOrd="0" presId="urn:microsoft.com/office/officeart/2018/2/layout/IconVerticalSolidList"/>
    <dgm:cxn modelId="{836BA7BE-20EF-41C5-9E6C-70ACE56307AF}" type="presParOf" srcId="{F58D69C0-65D5-4EF1-B67B-53D607735160}" destId="{F2F8FCB2-C1C5-4707-88EA-97B296799F3A}" srcOrd="0" destOrd="0" presId="urn:microsoft.com/office/officeart/2018/2/layout/IconVerticalSolidList"/>
    <dgm:cxn modelId="{5CE7CB68-D916-4793-BE32-C4A0A5A67F43}" type="presParOf" srcId="{F58D69C0-65D5-4EF1-B67B-53D607735160}" destId="{81C9E9D2-71A1-4B38-A38A-4D0EC6E9B6F3}" srcOrd="1" destOrd="0" presId="urn:microsoft.com/office/officeart/2018/2/layout/IconVerticalSolidList"/>
    <dgm:cxn modelId="{C427FAB5-DBB9-4E3F-84FD-8C61698D0EFB}" type="presParOf" srcId="{F58D69C0-65D5-4EF1-B67B-53D607735160}" destId="{4707D774-C74B-4818-9381-45DBDA903599}" srcOrd="2" destOrd="0" presId="urn:microsoft.com/office/officeart/2018/2/layout/IconVerticalSolidList"/>
    <dgm:cxn modelId="{7F9D4E43-3B05-4D2C-88A3-F198A0A27B76}" type="presParOf" srcId="{F58D69C0-65D5-4EF1-B67B-53D607735160}" destId="{99E7F7B3-54AF-4756-A2C0-366A3A023957}" srcOrd="3" destOrd="0" presId="urn:microsoft.com/office/officeart/2018/2/layout/IconVerticalSolidList"/>
    <dgm:cxn modelId="{36AF48DA-52A0-42B5-B6EC-73726B13569B}" type="presParOf" srcId="{36D91F11-5BCB-43C9-A1DB-229441555A2A}" destId="{F0DFAF37-7946-456A-BDA4-B7F25F3DAED3}" srcOrd="1" destOrd="0" presId="urn:microsoft.com/office/officeart/2018/2/layout/IconVerticalSolidList"/>
    <dgm:cxn modelId="{D4A6DDFC-7543-4A4D-8306-7D57D67F8A2A}" type="presParOf" srcId="{36D91F11-5BCB-43C9-A1DB-229441555A2A}" destId="{3F71C6C4-A6D9-41E9-A47C-684081729BE0}" srcOrd="2" destOrd="0" presId="urn:microsoft.com/office/officeart/2018/2/layout/IconVerticalSolidList"/>
    <dgm:cxn modelId="{ECE7CE89-77C1-4A19-950D-A424F7EC7B0B}" type="presParOf" srcId="{3F71C6C4-A6D9-41E9-A47C-684081729BE0}" destId="{066B4707-4A7F-42D2-BA5F-3BB0CD5A814B}" srcOrd="0" destOrd="0" presId="urn:microsoft.com/office/officeart/2018/2/layout/IconVerticalSolidList"/>
    <dgm:cxn modelId="{07DF2554-7B2A-46A5-B2A1-01D8F061334B}" type="presParOf" srcId="{3F71C6C4-A6D9-41E9-A47C-684081729BE0}" destId="{CDEA072D-8684-4677-8919-0BAF5149196B}" srcOrd="1" destOrd="0" presId="urn:microsoft.com/office/officeart/2018/2/layout/IconVerticalSolidList"/>
    <dgm:cxn modelId="{964E3BDA-43E8-4BDB-BDA9-DF875AE8C44B}" type="presParOf" srcId="{3F71C6C4-A6D9-41E9-A47C-684081729BE0}" destId="{0A9F148F-61F7-4938-9C8D-99DCB5E78A15}" srcOrd="2" destOrd="0" presId="urn:microsoft.com/office/officeart/2018/2/layout/IconVerticalSolidList"/>
    <dgm:cxn modelId="{C8D23CF8-690A-4749-8834-1F2EB9479655}" type="presParOf" srcId="{3F71C6C4-A6D9-41E9-A47C-684081729BE0}" destId="{9F93303B-7FF9-4556-8AE0-6777BFB14492}" srcOrd="3" destOrd="0" presId="urn:microsoft.com/office/officeart/2018/2/layout/IconVerticalSolidList"/>
    <dgm:cxn modelId="{DE62D25E-4B63-4584-BB86-986728D84DF3}" type="presParOf" srcId="{36D91F11-5BCB-43C9-A1DB-229441555A2A}" destId="{8A95D1C5-1F40-44CA-8F3F-072CE1E1C0E4}" srcOrd="3" destOrd="0" presId="urn:microsoft.com/office/officeart/2018/2/layout/IconVerticalSolidList"/>
    <dgm:cxn modelId="{81E9CF4B-3E66-4EC2-9F18-E652A24EB8F1}" type="presParOf" srcId="{36D91F11-5BCB-43C9-A1DB-229441555A2A}" destId="{E16548ED-813C-4562-ADF3-FA35C1D718DD}" srcOrd="4" destOrd="0" presId="urn:microsoft.com/office/officeart/2018/2/layout/IconVerticalSolidList"/>
    <dgm:cxn modelId="{A0DA8DF3-7B55-44BE-9DBE-C2DABA25D17D}" type="presParOf" srcId="{E16548ED-813C-4562-ADF3-FA35C1D718DD}" destId="{6BEA3EC0-0F24-4E19-B676-2E5896DFE290}" srcOrd="0" destOrd="0" presId="urn:microsoft.com/office/officeart/2018/2/layout/IconVerticalSolidList"/>
    <dgm:cxn modelId="{88F91AD9-86F1-4873-8863-D2F3799E2A70}" type="presParOf" srcId="{E16548ED-813C-4562-ADF3-FA35C1D718DD}" destId="{FE6E0881-C92B-401F-9A45-23F055154F93}" srcOrd="1" destOrd="0" presId="urn:microsoft.com/office/officeart/2018/2/layout/IconVerticalSolidList"/>
    <dgm:cxn modelId="{647C049A-B6DA-4863-BDF8-7AA31521DEF6}" type="presParOf" srcId="{E16548ED-813C-4562-ADF3-FA35C1D718DD}" destId="{A9C5DF6F-908F-4DFA-B7A6-69FC1188613D}" srcOrd="2" destOrd="0" presId="urn:microsoft.com/office/officeart/2018/2/layout/IconVerticalSolidList"/>
    <dgm:cxn modelId="{394C7F51-2EE2-40C8-A31D-8F6F82A6E701}" type="presParOf" srcId="{E16548ED-813C-4562-ADF3-FA35C1D718DD}" destId="{0AE06503-FC6A-4EB6-BBE9-711B8586A5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9E4B221-6039-42EB-9851-3B4E5CF2442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66D8D4C-B2BB-43C4-B4E2-2740B43DC27E}">
      <dgm:prSet/>
      <dgm:spPr/>
      <dgm:t>
        <a:bodyPr/>
        <a:lstStyle/>
        <a:p>
          <a:r>
            <a:rPr lang="en-IN"/>
            <a:t>The end</a:t>
          </a:r>
          <a:endParaRPr lang="en-US"/>
        </a:p>
      </dgm:t>
    </dgm:pt>
    <dgm:pt modelId="{374C71DD-90D3-48A1-BD06-A6945BFCBE66}" type="parTrans" cxnId="{CC18DF8B-F0E2-4035-866C-AE26A3DCF216}">
      <dgm:prSet/>
      <dgm:spPr/>
      <dgm:t>
        <a:bodyPr/>
        <a:lstStyle/>
        <a:p>
          <a:endParaRPr lang="en-US"/>
        </a:p>
      </dgm:t>
    </dgm:pt>
    <dgm:pt modelId="{2574F449-7C96-422B-A922-F78E97F3C5A6}" type="sibTrans" cxnId="{CC18DF8B-F0E2-4035-866C-AE26A3DCF216}">
      <dgm:prSet/>
      <dgm:spPr/>
      <dgm:t>
        <a:bodyPr/>
        <a:lstStyle/>
        <a:p>
          <a:endParaRPr lang="en-US"/>
        </a:p>
      </dgm:t>
    </dgm:pt>
    <dgm:pt modelId="{7EA0F871-0DC3-4752-A751-DB88D1A1720A}">
      <dgm:prSet/>
      <dgm:spPr/>
      <dgm:t>
        <a:bodyPr/>
        <a:lstStyle/>
        <a:p>
          <a:r>
            <a:rPr lang="en-IN"/>
            <a:t>Of </a:t>
          </a:r>
          <a:endParaRPr lang="en-US"/>
        </a:p>
      </dgm:t>
    </dgm:pt>
    <dgm:pt modelId="{15F22CF1-7CAC-4655-AC64-334E5F8F854F}" type="parTrans" cxnId="{6835FEEF-DE04-47B8-99A2-49B7C9E76BFB}">
      <dgm:prSet/>
      <dgm:spPr/>
      <dgm:t>
        <a:bodyPr/>
        <a:lstStyle/>
        <a:p>
          <a:endParaRPr lang="en-US"/>
        </a:p>
      </dgm:t>
    </dgm:pt>
    <dgm:pt modelId="{2BF6919D-053C-4567-84A1-8DFE378E5A2E}" type="sibTrans" cxnId="{6835FEEF-DE04-47B8-99A2-49B7C9E76BFB}">
      <dgm:prSet/>
      <dgm:spPr/>
      <dgm:t>
        <a:bodyPr/>
        <a:lstStyle/>
        <a:p>
          <a:endParaRPr lang="en-US"/>
        </a:p>
      </dgm:t>
    </dgm:pt>
    <dgm:pt modelId="{B8E5362D-B0EE-47F7-80AF-6AFAD8F24235}">
      <dgm:prSet/>
      <dgm:spPr/>
      <dgm:t>
        <a:bodyPr/>
        <a:lstStyle/>
        <a:p>
          <a:r>
            <a:rPr lang="en-IN"/>
            <a:t>Data structures for Language Processors</a:t>
          </a:r>
          <a:endParaRPr lang="en-US"/>
        </a:p>
      </dgm:t>
    </dgm:pt>
    <dgm:pt modelId="{68B1748F-FB54-44B6-BB94-50C1476AF959}" type="parTrans" cxnId="{E1D9D7A0-1106-4A25-91E2-C9784153BE09}">
      <dgm:prSet/>
      <dgm:spPr/>
      <dgm:t>
        <a:bodyPr/>
        <a:lstStyle/>
        <a:p>
          <a:endParaRPr lang="en-US"/>
        </a:p>
      </dgm:t>
    </dgm:pt>
    <dgm:pt modelId="{E7AA6981-4B2B-4C83-B4A4-5CFCC3BF7FF6}" type="sibTrans" cxnId="{E1D9D7A0-1106-4A25-91E2-C9784153BE09}">
      <dgm:prSet/>
      <dgm:spPr/>
      <dgm:t>
        <a:bodyPr/>
        <a:lstStyle/>
        <a:p>
          <a:endParaRPr lang="en-US"/>
        </a:p>
      </dgm:t>
    </dgm:pt>
    <dgm:pt modelId="{18DE27B6-E510-40B2-9190-E1EC3A651CE7}" type="pres">
      <dgm:prSet presAssocID="{09E4B221-6039-42EB-9851-3B4E5CF2442C}" presName="root" presStyleCnt="0">
        <dgm:presLayoutVars>
          <dgm:dir/>
          <dgm:resizeHandles val="exact"/>
        </dgm:presLayoutVars>
      </dgm:prSet>
      <dgm:spPr/>
      <dgm:t>
        <a:bodyPr/>
        <a:lstStyle/>
        <a:p>
          <a:endParaRPr lang="en-GB"/>
        </a:p>
      </dgm:t>
    </dgm:pt>
    <dgm:pt modelId="{38AAD92C-823C-471A-8495-1A9883A84573}" type="pres">
      <dgm:prSet presAssocID="{566D8D4C-B2BB-43C4-B4E2-2740B43DC27E}" presName="compNode" presStyleCnt="0"/>
      <dgm:spPr/>
    </dgm:pt>
    <dgm:pt modelId="{EE9E3B52-0C6B-417F-B50D-37BC482B89FC}" type="pres">
      <dgm:prSet presAssocID="{566D8D4C-B2BB-43C4-B4E2-2740B43DC27E}" presName="bgRect" presStyleLbl="bgShp" presStyleIdx="0" presStyleCnt="3"/>
      <dgm:spPr/>
    </dgm:pt>
    <dgm:pt modelId="{A2CC86F5-09BB-4F07-8379-1B7C69BCD9B3}" type="pres">
      <dgm:prSet presAssocID="{566D8D4C-B2BB-43C4-B4E2-2740B43DC27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GB"/>
        </a:p>
      </dgm:t>
      <dgm:extLst>
        <a:ext uri="{E40237B7-FDA0-4F09-8148-C483321AD2D9}">
          <dgm14:cNvPr xmlns:dgm14="http://schemas.microsoft.com/office/drawing/2010/diagram" id="0" name="" descr="Smiling Face with No Fill"/>
        </a:ext>
      </dgm:extLst>
    </dgm:pt>
    <dgm:pt modelId="{B63B7498-6532-4BF4-88E0-60465B185EBC}" type="pres">
      <dgm:prSet presAssocID="{566D8D4C-B2BB-43C4-B4E2-2740B43DC27E}" presName="spaceRect" presStyleCnt="0"/>
      <dgm:spPr/>
    </dgm:pt>
    <dgm:pt modelId="{B75CD1A5-0CD4-460C-AFC2-4FEBC7AC7512}" type="pres">
      <dgm:prSet presAssocID="{566D8D4C-B2BB-43C4-B4E2-2740B43DC27E}" presName="parTx" presStyleLbl="revTx" presStyleIdx="0" presStyleCnt="3">
        <dgm:presLayoutVars>
          <dgm:chMax val="0"/>
          <dgm:chPref val="0"/>
        </dgm:presLayoutVars>
      </dgm:prSet>
      <dgm:spPr/>
      <dgm:t>
        <a:bodyPr/>
        <a:lstStyle/>
        <a:p>
          <a:endParaRPr lang="en-GB"/>
        </a:p>
      </dgm:t>
    </dgm:pt>
    <dgm:pt modelId="{2B8C2600-5046-43DD-8484-DFD03AD9C31A}" type="pres">
      <dgm:prSet presAssocID="{2574F449-7C96-422B-A922-F78E97F3C5A6}" presName="sibTrans" presStyleCnt="0"/>
      <dgm:spPr/>
    </dgm:pt>
    <dgm:pt modelId="{FEFFD77B-A3B7-4D0B-8582-76203334B377}" type="pres">
      <dgm:prSet presAssocID="{7EA0F871-0DC3-4752-A751-DB88D1A1720A}" presName="compNode" presStyleCnt="0"/>
      <dgm:spPr/>
    </dgm:pt>
    <dgm:pt modelId="{229C2544-FE00-4F63-9948-BB2A716285D1}" type="pres">
      <dgm:prSet presAssocID="{7EA0F871-0DC3-4752-A751-DB88D1A1720A}" presName="bgRect" presStyleLbl="bgShp" presStyleIdx="1" presStyleCnt="3"/>
      <dgm:spPr/>
    </dgm:pt>
    <dgm:pt modelId="{F098918A-F44F-469A-9123-FED9C03B7594}" type="pres">
      <dgm:prSet presAssocID="{7EA0F871-0DC3-4752-A751-DB88D1A1720A}"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GB"/>
        </a:p>
      </dgm:t>
      <dgm:extLst>
        <a:ext uri="{E40237B7-FDA0-4F09-8148-C483321AD2D9}">
          <dgm14:cNvPr xmlns:dgm14="http://schemas.microsoft.com/office/drawing/2010/diagram" id="0" name="" descr="Add"/>
        </a:ext>
      </dgm:extLst>
    </dgm:pt>
    <dgm:pt modelId="{F08AF89C-FE11-418B-A113-85E519EC7102}" type="pres">
      <dgm:prSet presAssocID="{7EA0F871-0DC3-4752-A751-DB88D1A1720A}" presName="spaceRect" presStyleCnt="0"/>
      <dgm:spPr/>
    </dgm:pt>
    <dgm:pt modelId="{72292D23-8DF1-4304-97D8-2C41B2CF881A}" type="pres">
      <dgm:prSet presAssocID="{7EA0F871-0DC3-4752-A751-DB88D1A1720A}" presName="parTx" presStyleLbl="revTx" presStyleIdx="1" presStyleCnt="3">
        <dgm:presLayoutVars>
          <dgm:chMax val="0"/>
          <dgm:chPref val="0"/>
        </dgm:presLayoutVars>
      </dgm:prSet>
      <dgm:spPr/>
      <dgm:t>
        <a:bodyPr/>
        <a:lstStyle/>
        <a:p>
          <a:endParaRPr lang="en-GB"/>
        </a:p>
      </dgm:t>
    </dgm:pt>
    <dgm:pt modelId="{C0DAAD50-EB30-4B89-99B0-42555E2258C2}" type="pres">
      <dgm:prSet presAssocID="{2BF6919D-053C-4567-84A1-8DFE378E5A2E}" presName="sibTrans" presStyleCnt="0"/>
      <dgm:spPr/>
    </dgm:pt>
    <dgm:pt modelId="{F51B0EE5-3322-45FC-8A24-74434E40A184}" type="pres">
      <dgm:prSet presAssocID="{B8E5362D-B0EE-47F7-80AF-6AFAD8F24235}" presName="compNode" presStyleCnt="0"/>
      <dgm:spPr/>
    </dgm:pt>
    <dgm:pt modelId="{C9A4F212-F8F5-45CA-9D35-8EC7DC61D0A0}" type="pres">
      <dgm:prSet presAssocID="{B8E5362D-B0EE-47F7-80AF-6AFAD8F24235}" presName="bgRect" presStyleLbl="bgShp" presStyleIdx="2" presStyleCnt="3"/>
      <dgm:spPr/>
    </dgm:pt>
    <dgm:pt modelId="{0A82DE8F-D9BC-4BA0-A080-26CCE7AE1762}" type="pres">
      <dgm:prSet presAssocID="{B8E5362D-B0EE-47F7-80AF-6AFAD8F2423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GB"/>
        </a:p>
      </dgm:t>
      <dgm:extLst>
        <a:ext uri="{E40237B7-FDA0-4F09-8148-C483321AD2D9}">
          <dgm14:cNvPr xmlns:dgm14="http://schemas.microsoft.com/office/drawing/2010/diagram" id="0" name="" descr="Database"/>
        </a:ext>
      </dgm:extLst>
    </dgm:pt>
    <dgm:pt modelId="{879D4302-5044-477F-9103-30EB6C6F5965}" type="pres">
      <dgm:prSet presAssocID="{B8E5362D-B0EE-47F7-80AF-6AFAD8F24235}" presName="spaceRect" presStyleCnt="0"/>
      <dgm:spPr/>
    </dgm:pt>
    <dgm:pt modelId="{4D2DE087-5BE9-4931-BFC2-634CD04CD4D5}" type="pres">
      <dgm:prSet presAssocID="{B8E5362D-B0EE-47F7-80AF-6AFAD8F24235}" presName="parTx" presStyleLbl="revTx" presStyleIdx="2" presStyleCnt="3">
        <dgm:presLayoutVars>
          <dgm:chMax val="0"/>
          <dgm:chPref val="0"/>
        </dgm:presLayoutVars>
      </dgm:prSet>
      <dgm:spPr/>
      <dgm:t>
        <a:bodyPr/>
        <a:lstStyle/>
        <a:p>
          <a:endParaRPr lang="en-GB"/>
        </a:p>
      </dgm:t>
    </dgm:pt>
  </dgm:ptLst>
  <dgm:cxnLst>
    <dgm:cxn modelId="{E1D9D7A0-1106-4A25-91E2-C9784153BE09}" srcId="{09E4B221-6039-42EB-9851-3B4E5CF2442C}" destId="{B8E5362D-B0EE-47F7-80AF-6AFAD8F24235}" srcOrd="2" destOrd="0" parTransId="{68B1748F-FB54-44B6-BB94-50C1476AF959}" sibTransId="{E7AA6981-4B2B-4C83-B4A4-5CFCC3BF7FF6}"/>
    <dgm:cxn modelId="{1A529A6C-4AD5-4B1F-8A76-6D9D819FE1B5}" type="presOf" srcId="{7EA0F871-0DC3-4752-A751-DB88D1A1720A}" destId="{72292D23-8DF1-4304-97D8-2C41B2CF881A}" srcOrd="0" destOrd="0" presId="urn:microsoft.com/office/officeart/2018/2/layout/IconVerticalSolidList"/>
    <dgm:cxn modelId="{CC18DF8B-F0E2-4035-866C-AE26A3DCF216}" srcId="{09E4B221-6039-42EB-9851-3B4E5CF2442C}" destId="{566D8D4C-B2BB-43C4-B4E2-2740B43DC27E}" srcOrd="0" destOrd="0" parTransId="{374C71DD-90D3-48A1-BD06-A6945BFCBE66}" sibTransId="{2574F449-7C96-422B-A922-F78E97F3C5A6}"/>
    <dgm:cxn modelId="{6835FEEF-DE04-47B8-99A2-49B7C9E76BFB}" srcId="{09E4B221-6039-42EB-9851-3B4E5CF2442C}" destId="{7EA0F871-0DC3-4752-A751-DB88D1A1720A}" srcOrd="1" destOrd="0" parTransId="{15F22CF1-7CAC-4655-AC64-334E5F8F854F}" sibTransId="{2BF6919D-053C-4567-84A1-8DFE378E5A2E}"/>
    <dgm:cxn modelId="{16CC9B23-2B99-4B84-BCEB-4B5ECD541C9A}" type="presOf" srcId="{B8E5362D-B0EE-47F7-80AF-6AFAD8F24235}" destId="{4D2DE087-5BE9-4931-BFC2-634CD04CD4D5}" srcOrd="0" destOrd="0" presId="urn:microsoft.com/office/officeart/2018/2/layout/IconVerticalSolidList"/>
    <dgm:cxn modelId="{2D210714-A6FE-4964-B755-696E59D2BE9C}" type="presOf" srcId="{09E4B221-6039-42EB-9851-3B4E5CF2442C}" destId="{18DE27B6-E510-40B2-9190-E1EC3A651CE7}" srcOrd="0" destOrd="0" presId="urn:microsoft.com/office/officeart/2018/2/layout/IconVerticalSolidList"/>
    <dgm:cxn modelId="{562272AE-C593-4201-89AC-98D68E0E88E8}" type="presOf" srcId="{566D8D4C-B2BB-43C4-B4E2-2740B43DC27E}" destId="{B75CD1A5-0CD4-460C-AFC2-4FEBC7AC7512}" srcOrd="0" destOrd="0" presId="urn:microsoft.com/office/officeart/2018/2/layout/IconVerticalSolidList"/>
    <dgm:cxn modelId="{982F8F5A-4401-4324-BCE8-93E6BC89D044}" type="presParOf" srcId="{18DE27B6-E510-40B2-9190-E1EC3A651CE7}" destId="{38AAD92C-823C-471A-8495-1A9883A84573}" srcOrd="0" destOrd="0" presId="urn:microsoft.com/office/officeart/2018/2/layout/IconVerticalSolidList"/>
    <dgm:cxn modelId="{0B381350-5804-44A1-A100-9B3780DCB833}" type="presParOf" srcId="{38AAD92C-823C-471A-8495-1A9883A84573}" destId="{EE9E3B52-0C6B-417F-B50D-37BC482B89FC}" srcOrd="0" destOrd="0" presId="urn:microsoft.com/office/officeart/2018/2/layout/IconVerticalSolidList"/>
    <dgm:cxn modelId="{B7573AFA-4060-45FA-B2B5-518220D31450}" type="presParOf" srcId="{38AAD92C-823C-471A-8495-1A9883A84573}" destId="{A2CC86F5-09BB-4F07-8379-1B7C69BCD9B3}" srcOrd="1" destOrd="0" presId="urn:microsoft.com/office/officeart/2018/2/layout/IconVerticalSolidList"/>
    <dgm:cxn modelId="{647C7B5D-8E24-46C1-B303-8D9F1BC5EA35}" type="presParOf" srcId="{38AAD92C-823C-471A-8495-1A9883A84573}" destId="{B63B7498-6532-4BF4-88E0-60465B185EBC}" srcOrd="2" destOrd="0" presId="urn:microsoft.com/office/officeart/2018/2/layout/IconVerticalSolidList"/>
    <dgm:cxn modelId="{2170D3F9-DE9E-4EA0-A340-1FB43734B125}" type="presParOf" srcId="{38AAD92C-823C-471A-8495-1A9883A84573}" destId="{B75CD1A5-0CD4-460C-AFC2-4FEBC7AC7512}" srcOrd="3" destOrd="0" presId="urn:microsoft.com/office/officeart/2018/2/layout/IconVerticalSolidList"/>
    <dgm:cxn modelId="{4766DD8C-B387-4B57-BB3E-51C4799A94EC}" type="presParOf" srcId="{18DE27B6-E510-40B2-9190-E1EC3A651CE7}" destId="{2B8C2600-5046-43DD-8484-DFD03AD9C31A}" srcOrd="1" destOrd="0" presId="urn:microsoft.com/office/officeart/2018/2/layout/IconVerticalSolidList"/>
    <dgm:cxn modelId="{A52525C4-7C23-4515-987A-A725F2F78242}" type="presParOf" srcId="{18DE27B6-E510-40B2-9190-E1EC3A651CE7}" destId="{FEFFD77B-A3B7-4D0B-8582-76203334B377}" srcOrd="2" destOrd="0" presId="urn:microsoft.com/office/officeart/2018/2/layout/IconVerticalSolidList"/>
    <dgm:cxn modelId="{AEC3653A-BB68-4DE4-97D2-A2ECA7EC9DFF}" type="presParOf" srcId="{FEFFD77B-A3B7-4D0B-8582-76203334B377}" destId="{229C2544-FE00-4F63-9948-BB2A716285D1}" srcOrd="0" destOrd="0" presId="urn:microsoft.com/office/officeart/2018/2/layout/IconVerticalSolidList"/>
    <dgm:cxn modelId="{308C4FB5-7270-42F3-8E8F-98CD957F3F99}" type="presParOf" srcId="{FEFFD77B-A3B7-4D0B-8582-76203334B377}" destId="{F098918A-F44F-469A-9123-FED9C03B7594}" srcOrd="1" destOrd="0" presId="urn:microsoft.com/office/officeart/2018/2/layout/IconVerticalSolidList"/>
    <dgm:cxn modelId="{45755919-19C1-48FD-B68E-A07AAC39911E}" type="presParOf" srcId="{FEFFD77B-A3B7-4D0B-8582-76203334B377}" destId="{F08AF89C-FE11-418B-A113-85E519EC7102}" srcOrd="2" destOrd="0" presId="urn:microsoft.com/office/officeart/2018/2/layout/IconVerticalSolidList"/>
    <dgm:cxn modelId="{2EEB8B37-E312-43AF-9615-014E0AA472E2}" type="presParOf" srcId="{FEFFD77B-A3B7-4D0B-8582-76203334B377}" destId="{72292D23-8DF1-4304-97D8-2C41B2CF881A}" srcOrd="3" destOrd="0" presId="urn:microsoft.com/office/officeart/2018/2/layout/IconVerticalSolidList"/>
    <dgm:cxn modelId="{B34D7031-60A7-4DA3-9C07-596C191EF3E0}" type="presParOf" srcId="{18DE27B6-E510-40B2-9190-E1EC3A651CE7}" destId="{C0DAAD50-EB30-4B89-99B0-42555E2258C2}" srcOrd="3" destOrd="0" presId="urn:microsoft.com/office/officeart/2018/2/layout/IconVerticalSolidList"/>
    <dgm:cxn modelId="{E8C615BB-B89D-4167-958D-D331B3B60631}" type="presParOf" srcId="{18DE27B6-E510-40B2-9190-E1EC3A651CE7}" destId="{F51B0EE5-3322-45FC-8A24-74434E40A184}" srcOrd="4" destOrd="0" presId="urn:microsoft.com/office/officeart/2018/2/layout/IconVerticalSolidList"/>
    <dgm:cxn modelId="{9654214D-2597-40DE-94EC-E84B1DC9B68F}" type="presParOf" srcId="{F51B0EE5-3322-45FC-8A24-74434E40A184}" destId="{C9A4F212-F8F5-45CA-9D35-8EC7DC61D0A0}" srcOrd="0" destOrd="0" presId="urn:microsoft.com/office/officeart/2018/2/layout/IconVerticalSolidList"/>
    <dgm:cxn modelId="{0B12D4C3-52A8-4A06-B994-A958F7F29E08}" type="presParOf" srcId="{F51B0EE5-3322-45FC-8A24-74434E40A184}" destId="{0A82DE8F-D9BC-4BA0-A080-26CCE7AE1762}" srcOrd="1" destOrd="0" presId="urn:microsoft.com/office/officeart/2018/2/layout/IconVerticalSolidList"/>
    <dgm:cxn modelId="{B216DF25-F8EC-4E50-999F-F150B312860C}" type="presParOf" srcId="{F51B0EE5-3322-45FC-8A24-74434E40A184}" destId="{879D4302-5044-477F-9103-30EB6C6F5965}" srcOrd="2" destOrd="0" presId="urn:microsoft.com/office/officeart/2018/2/layout/IconVerticalSolidList"/>
    <dgm:cxn modelId="{27F59545-CB6C-4E70-B351-7B6584A720A7}" type="presParOf" srcId="{F51B0EE5-3322-45FC-8A24-74434E40A184}" destId="{4D2DE087-5BE9-4931-BFC2-634CD04CD4D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9E4B221-6039-42EB-9851-3B4E5CF2442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66D8D4C-B2BB-43C4-B4E2-2740B43DC27E}">
      <dgm:prSet/>
      <dgm:spPr/>
      <dgm:t>
        <a:bodyPr/>
        <a:lstStyle/>
        <a:p>
          <a:r>
            <a:rPr lang="en-IN"/>
            <a:t>The end</a:t>
          </a:r>
          <a:endParaRPr lang="en-US"/>
        </a:p>
      </dgm:t>
    </dgm:pt>
    <dgm:pt modelId="{374C71DD-90D3-48A1-BD06-A6945BFCBE66}" type="parTrans" cxnId="{CC18DF8B-F0E2-4035-866C-AE26A3DCF216}">
      <dgm:prSet/>
      <dgm:spPr/>
      <dgm:t>
        <a:bodyPr/>
        <a:lstStyle/>
        <a:p>
          <a:endParaRPr lang="en-US"/>
        </a:p>
      </dgm:t>
    </dgm:pt>
    <dgm:pt modelId="{2574F449-7C96-422B-A922-F78E97F3C5A6}" type="sibTrans" cxnId="{CC18DF8B-F0E2-4035-866C-AE26A3DCF216}">
      <dgm:prSet/>
      <dgm:spPr/>
      <dgm:t>
        <a:bodyPr/>
        <a:lstStyle/>
        <a:p>
          <a:endParaRPr lang="en-US"/>
        </a:p>
      </dgm:t>
    </dgm:pt>
    <dgm:pt modelId="{7EA0F871-0DC3-4752-A751-DB88D1A1720A}">
      <dgm:prSet/>
      <dgm:spPr/>
      <dgm:t>
        <a:bodyPr/>
        <a:lstStyle/>
        <a:p>
          <a:r>
            <a:rPr lang="en-IN"/>
            <a:t>Of </a:t>
          </a:r>
          <a:endParaRPr lang="en-US"/>
        </a:p>
      </dgm:t>
    </dgm:pt>
    <dgm:pt modelId="{15F22CF1-7CAC-4655-AC64-334E5F8F854F}" type="parTrans" cxnId="{6835FEEF-DE04-47B8-99A2-49B7C9E76BFB}">
      <dgm:prSet/>
      <dgm:spPr/>
      <dgm:t>
        <a:bodyPr/>
        <a:lstStyle/>
        <a:p>
          <a:endParaRPr lang="en-US"/>
        </a:p>
      </dgm:t>
    </dgm:pt>
    <dgm:pt modelId="{2BF6919D-053C-4567-84A1-8DFE378E5A2E}" type="sibTrans" cxnId="{6835FEEF-DE04-47B8-99A2-49B7C9E76BFB}">
      <dgm:prSet/>
      <dgm:spPr/>
      <dgm:t>
        <a:bodyPr/>
        <a:lstStyle/>
        <a:p>
          <a:endParaRPr lang="en-US"/>
        </a:p>
      </dgm:t>
    </dgm:pt>
    <dgm:pt modelId="{B8E5362D-B0EE-47F7-80AF-6AFAD8F24235}">
      <dgm:prSet/>
      <dgm:spPr/>
      <dgm:t>
        <a:bodyPr/>
        <a:lstStyle/>
        <a:p>
          <a:r>
            <a:rPr lang="en-IN" dirty="0"/>
            <a:t>Introduction to Compiling</a:t>
          </a:r>
          <a:endParaRPr lang="en-US" dirty="0"/>
        </a:p>
      </dgm:t>
    </dgm:pt>
    <dgm:pt modelId="{68B1748F-FB54-44B6-BB94-50C1476AF959}" type="parTrans" cxnId="{E1D9D7A0-1106-4A25-91E2-C9784153BE09}">
      <dgm:prSet/>
      <dgm:spPr/>
      <dgm:t>
        <a:bodyPr/>
        <a:lstStyle/>
        <a:p>
          <a:endParaRPr lang="en-US"/>
        </a:p>
      </dgm:t>
    </dgm:pt>
    <dgm:pt modelId="{E7AA6981-4B2B-4C83-B4A4-5CFCC3BF7FF6}" type="sibTrans" cxnId="{E1D9D7A0-1106-4A25-91E2-C9784153BE09}">
      <dgm:prSet/>
      <dgm:spPr/>
      <dgm:t>
        <a:bodyPr/>
        <a:lstStyle/>
        <a:p>
          <a:endParaRPr lang="en-US"/>
        </a:p>
      </dgm:t>
    </dgm:pt>
    <dgm:pt modelId="{18DE27B6-E510-40B2-9190-E1EC3A651CE7}" type="pres">
      <dgm:prSet presAssocID="{09E4B221-6039-42EB-9851-3B4E5CF2442C}" presName="root" presStyleCnt="0">
        <dgm:presLayoutVars>
          <dgm:dir/>
          <dgm:resizeHandles val="exact"/>
        </dgm:presLayoutVars>
      </dgm:prSet>
      <dgm:spPr/>
      <dgm:t>
        <a:bodyPr/>
        <a:lstStyle/>
        <a:p>
          <a:endParaRPr lang="en-GB"/>
        </a:p>
      </dgm:t>
    </dgm:pt>
    <dgm:pt modelId="{38AAD92C-823C-471A-8495-1A9883A84573}" type="pres">
      <dgm:prSet presAssocID="{566D8D4C-B2BB-43C4-B4E2-2740B43DC27E}" presName="compNode" presStyleCnt="0"/>
      <dgm:spPr/>
    </dgm:pt>
    <dgm:pt modelId="{EE9E3B52-0C6B-417F-B50D-37BC482B89FC}" type="pres">
      <dgm:prSet presAssocID="{566D8D4C-B2BB-43C4-B4E2-2740B43DC27E}" presName="bgRect" presStyleLbl="bgShp" presStyleIdx="0" presStyleCnt="3"/>
      <dgm:spPr/>
    </dgm:pt>
    <dgm:pt modelId="{A2CC86F5-09BB-4F07-8379-1B7C69BCD9B3}" type="pres">
      <dgm:prSet presAssocID="{566D8D4C-B2BB-43C4-B4E2-2740B43DC27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GB"/>
        </a:p>
      </dgm:t>
      <dgm:extLst>
        <a:ext uri="{E40237B7-FDA0-4F09-8148-C483321AD2D9}">
          <dgm14:cNvPr xmlns:dgm14="http://schemas.microsoft.com/office/drawing/2010/diagram" id="0" name="" descr="Smiling Face with No Fill"/>
        </a:ext>
      </dgm:extLst>
    </dgm:pt>
    <dgm:pt modelId="{B63B7498-6532-4BF4-88E0-60465B185EBC}" type="pres">
      <dgm:prSet presAssocID="{566D8D4C-B2BB-43C4-B4E2-2740B43DC27E}" presName="spaceRect" presStyleCnt="0"/>
      <dgm:spPr/>
    </dgm:pt>
    <dgm:pt modelId="{B75CD1A5-0CD4-460C-AFC2-4FEBC7AC7512}" type="pres">
      <dgm:prSet presAssocID="{566D8D4C-B2BB-43C4-B4E2-2740B43DC27E}" presName="parTx" presStyleLbl="revTx" presStyleIdx="0" presStyleCnt="3">
        <dgm:presLayoutVars>
          <dgm:chMax val="0"/>
          <dgm:chPref val="0"/>
        </dgm:presLayoutVars>
      </dgm:prSet>
      <dgm:spPr/>
      <dgm:t>
        <a:bodyPr/>
        <a:lstStyle/>
        <a:p>
          <a:endParaRPr lang="en-GB"/>
        </a:p>
      </dgm:t>
    </dgm:pt>
    <dgm:pt modelId="{2B8C2600-5046-43DD-8484-DFD03AD9C31A}" type="pres">
      <dgm:prSet presAssocID="{2574F449-7C96-422B-A922-F78E97F3C5A6}" presName="sibTrans" presStyleCnt="0"/>
      <dgm:spPr/>
    </dgm:pt>
    <dgm:pt modelId="{FEFFD77B-A3B7-4D0B-8582-76203334B377}" type="pres">
      <dgm:prSet presAssocID="{7EA0F871-0DC3-4752-A751-DB88D1A1720A}" presName="compNode" presStyleCnt="0"/>
      <dgm:spPr/>
    </dgm:pt>
    <dgm:pt modelId="{229C2544-FE00-4F63-9948-BB2A716285D1}" type="pres">
      <dgm:prSet presAssocID="{7EA0F871-0DC3-4752-A751-DB88D1A1720A}" presName="bgRect" presStyleLbl="bgShp" presStyleIdx="1" presStyleCnt="3"/>
      <dgm:spPr/>
    </dgm:pt>
    <dgm:pt modelId="{F098918A-F44F-469A-9123-FED9C03B7594}" type="pres">
      <dgm:prSet presAssocID="{7EA0F871-0DC3-4752-A751-DB88D1A1720A}"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GB"/>
        </a:p>
      </dgm:t>
      <dgm:extLst>
        <a:ext uri="{E40237B7-FDA0-4F09-8148-C483321AD2D9}">
          <dgm14:cNvPr xmlns:dgm14="http://schemas.microsoft.com/office/drawing/2010/diagram" id="0" name="" descr="Add"/>
        </a:ext>
      </dgm:extLst>
    </dgm:pt>
    <dgm:pt modelId="{F08AF89C-FE11-418B-A113-85E519EC7102}" type="pres">
      <dgm:prSet presAssocID="{7EA0F871-0DC3-4752-A751-DB88D1A1720A}" presName="spaceRect" presStyleCnt="0"/>
      <dgm:spPr/>
    </dgm:pt>
    <dgm:pt modelId="{72292D23-8DF1-4304-97D8-2C41B2CF881A}" type="pres">
      <dgm:prSet presAssocID="{7EA0F871-0DC3-4752-A751-DB88D1A1720A}" presName="parTx" presStyleLbl="revTx" presStyleIdx="1" presStyleCnt="3">
        <dgm:presLayoutVars>
          <dgm:chMax val="0"/>
          <dgm:chPref val="0"/>
        </dgm:presLayoutVars>
      </dgm:prSet>
      <dgm:spPr/>
      <dgm:t>
        <a:bodyPr/>
        <a:lstStyle/>
        <a:p>
          <a:endParaRPr lang="en-GB"/>
        </a:p>
      </dgm:t>
    </dgm:pt>
    <dgm:pt modelId="{C0DAAD50-EB30-4B89-99B0-42555E2258C2}" type="pres">
      <dgm:prSet presAssocID="{2BF6919D-053C-4567-84A1-8DFE378E5A2E}" presName="sibTrans" presStyleCnt="0"/>
      <dgm:spPr/>
    </dgm:pt>
    <dgm:pt modelId="{F51B0EE5-3322-45FC-8A24-74434E40A184}" type="pres">
      <dgm:prSet presAssocID="{B8E5362D-B0EE-47F7-80AF-6AFAD8F24235}" presName="compNode" presStyleCnt="0"/>
      <dgm:spPr/>
    </dgm:pt>
    <dgm:pt modelId="{C9A4F212-F8F5-45CA-9D35-8EC7DC61D0A0}" type="pres">
      <dgm:prSet presAssocID="{B8E5362D-B0EE-47F7-80AF-6AFAD8F24235}" presName="bgRect" presStyleLbl="bgShp" presStyleIdx="2" presStyleCnt="3"/>
      <dgm:spPr/>
    </dgm:pt>
    <dgm:pt modelId="{0A82DE8F-D9BC-4BA0-A080-26CCE7AE1762}" type="pres">
      <dgm:prSet presAssocID="{B8E5362D-B0EE-47F7-80AF-6AFAD8F2423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GB"/>
        </a:p>
      </dgm:t>
      <dgm:extLst>
        <a:ext uri="{E40237B7-FDA0-4F09-8148-C483321AD2D9}">
          <dgm14:cNvPr xmlns:dgm14="http://schemas.microsoft.com/office/drawing/2010/diagram" id="0" name="" descr="Database"/>
        </a:ext>
      </dgm:extLst>
    </dgm:pt>
    <dgm:pt modelId="{879D4302-5044-477F-9103-30EB6C6F5965}" type="pres">
      <dgm:prSet presAssocID="{B8E5362D-B0EE-47F7-80AF-6AFAD8F24235}" presName="spaceRect" presStyleCnt="0"/>
      <dgm:spPr/>
    </dgm:pt>
    <dgm:pt modelId="{4D2DE087-5BE9-4931-BFC2-634CD04CD4D5}" type="pres">
      <dgm:prSet presAssocID="{B8E5362D-B0EE-47F7-80AF-6AFAD8F24235}" presName="parTx" presStyleLbl="revTx" presStyleIdx="2" presStyleCnt="3">
        <dgm:presLayoutVars>
          <dgm:chMax val="0"/>
          <dgm:chPref val="0"/>
        </dgm:presLayoutVars>
      </dgm:prSet>
      <dgm:spPr/>
      <dgm:t>
        <a:bodyPr/>
        <a:lstStyle/>
        <a:p>
          <a:endParaRPr lang="en-GB"/>
        </a:p>
      </dgm:t>
    </dgm:pt>
  </dgm:ptLst>
  <dgm:cxnLst>
    <dgm:cxn modelId="{E1D9D7A0-1106-4A25-91E2-C9784153BE09}" srcId="{09E4B221-6039-42EB-9851-3B4E5CF2442C}" destId="{B8E5362D-B0EE-47F7-80AF-6AFAD8F24235}" srcOrd="2" destOrd="0" parTransId="{68B1748F-FB54-44B6-BB94-50C1476AF959}" sibTransId="{E7AA6981-4B2B-4C83-B4A4-5CFCC3BF7FF6}"/>
    <dgm:cxn modelId="{1A529A6C-4AD5-4B1F-8A76-6D9D819FE1B5}" type="presOf" srcId="{7EA0F871-0DC3-4752-A751-DB88D1A1720A}" destId="{72292D23-8DF1-4304-97D8-2C41B2CF881A}" srcOrd="0" destOrd="0" presId="urn:microsoft.com/office/officeart/2018/2/layout/IconVerticalSolidList"/>
    <dgm:cxn modelId="{CC18DF8B-F0E2-4035-866C-AE26A3DCF216}" srcId="{09E4B221-6039-42EB-9851-3B4E5CF2442C}" destId="{566D8D4C-B2BB-43C4-B4E2-2740B43DC27E}" srcOrd="0" destOrd="0" parTransId="{374C71DD-90D3-48A1-BD06-A6945BFCBE66}" sibTransId="{2574F449-7C96-422B-A922-F78E97F3C5A6}"/>
    <dgm:cxn modelId="{6835FEEF-DE04-47B8-99A2-49B7C9E76BFB}" srcId="{09E4B221-6039-42EB-9851-3B4E5CF2442C}" destId="{7EA0F871-0DC3-4752-A751-DB88D1A1720A}" srcOrd="1" destOrd="0" parTransId="{15F22CF1-7CAC-4655-AC64-334E5F8F854F}" sibTransId="{2BF6919D-053C-4567-84A1-8DFE378E5A2E}"/>
    <dgm:cxn modelId="{16CC9B23-2B99-4B84-BCEB-4B5ECD541C9A}" type="presOf" srcId="{B8E5362D-B0EE-47F7-80AF-6AFAD8F24235}" destId="{4D2DE087-5BE9-4931-BFC2-634CD04CD4D5}" srcOrd="0" destOrd="0" presId="urn:microsoft.com/office/officeart/2018/2/layout/IconVerticalSolidList"/>
    <dgm:cxn modelId="{2D210714-A6FE-4964-B755-696E59D2BE9C}" type="presOf" srcId="{09E4B221-6039-42EB-9851-3B4E5CF2442C}" destId="{18DE27B6-E510-40B2-9190-E1EC3A651CE7}" srcOrd="0" destOrd="0" presId="urn:microsoft.com/office/officeart/2018/2/layout/IconVerticalSolidList"/>
    <dgm:cxn modelId="{562272AE-C593-4201-89AC-98D68E0E88E8}" type="presOf" srcId="{566D8D4C-B2BB-43C4-B4E2-2740B43DC27E}" destId="{B75CD1A5-0CD4-460C-AFC2-4FEBC7AC7512}" srcOrd="0" destOrd="0" presId="urn:microsoft.com/office/officeart/2018/2/layout/IconVerticalSolidList"/>
    <dgm:cxn modelId="{982F8F5A-4401-4324-BCE8-93E6BC89D044}" type="presParOf" srcId="{18DE27B6-E510-40B2-9190-E1EC3A651CE7}" destId="{38AAD92C-823C-471A-8495-1A9883A84573}" srcOrd="0" destOrd="0" presId="urn:microsoft.com/office/officeart/2018/2/layout/IconVerticalSolidList"/>
    <dgm:cxn modelId="{0B381350-5804-44A1-A100-9B3780DCB833}" type="presParOf" srcId="{38AAD92C-823C-471A-8495-1A9883A84573}" destId="{EE9E3B52-0C6B-417F-B50D-37BC482B89FC}" srcOrd="0" destOrd="0" presId="urn:microsoft.com/office/officeart/2018/2/layout/IconVerticalSolidList"/>
    <dgm:cxn modelId="{B7573AFA-4060-45FA-B2B5-518220D31450}" type="presParOf" srcId="{38AAD92C-823C-471A-8495-1A9883A84573}" destId="{A2CC86F5-09BB-4F07-8379-1B7C69BCD9B3}" srcOrd="1" destOrd="0" presId="urn:microsoft.com/office/officeart/2018/2/layout/IconVerticalSolidList"/>
    <dgm:cxn modelId="{647C7B5D-8E24-46C1-B303-8D9F1BC5EA35}" type="presParOf" srcId="{38AAD92C-823C-471A-8495-1A9883A84573}" destId="{B63B7498-6532-4BF4-88E0-60465B185EBC}" srcOrd="2" destOrd="0" presId="urn:microsoft.com/office/officeart/2018/2/layout/IconVerticalSolidList"/>
    <dgm:cxn modelId="{2170D3F9-DE9E-4EA0-A340-1FB43734B125}" type="presParOf" srcId="{38AAD92C-823C-471A-8495-1A9883A84573}" destId="{B75CD1A5-0CD4-460C-AFC2-4FEBC7AC7512}" srcOrd="3" destOrd="0" presId="urn:microsoft.com/office/officeart/2018/2/layout/IconVerticalSolidList"/>
    <dgm:cxn modelId="{4766DD8C-B387-4B57-BB3E-51C4799A94EC}" type="presParOf" srcId="{18DE27B6-E510-40B2-9190-E1EC3A651CE7}" destId="{2B8C2600-5046-43DD-8484-DFD03AD9C31A}" srcOrd="1" destOrd="0" presId="urn:microsoft.com/office/officeart/2018/2/layout/IconVerticalSolidList"/>
    <dgm:cxn modelId="{A52525C4-7C23-4515-987A-A725F2F78242}" type="presParOf" srcId="{18DE27B6-E510-40B2-9190-E1EC3A651CE7}" destId="{FEFFD77B-A3B7-4D0B-8582-76203334B377}" srcOrd="2" destOrd="0" presId="urn:microsoft.com/office/officeart/2018/2/layout/IconVerticalSolidList"/>
    <dgm:cxn modelId="{AEC3653A-BB68-4DE4-97D2-A2ECA7EC9DFF}" type="presParOf" srcId="{FEFFD77B-A3B7-4D0B-8582-76203334B377}" destId="{229C2544-FE00-4F63-9948-BB2A716285D1}" srcOrd="0" destOrd="0" presId="urn:microsoft.com/office/officeart/2018/2/layout/IconVerticalSolidList"/>
    <dgm:cxn modelId="{308C4FB5-7270-42F3-8E8F-98CD957F3F99}" type="presParOf" srcId="{FEFFD77B-A3B7-4D0B-8582-76203334B377}" destId="{F098918A-F44F-469A-9123-FED9C03B7594}" srcOrd="1" destOrd="0" presId="urn:microsoft.com/office/officeart/2018/2/layout/IconVerticalSolidList"/>
    <dgm:cxn modelId="{45755919-19C1-48FD-B68E-A07AAC39911E}" type="presParOf" srcId="{FEFFD77B-A3B7-4D0B-8582-76203334B377}" destId="{F08AF89C-FE11-418B-A113-85E519EC7102}" srcOrd="2" destOrd="0" presId="urn:microsoft.com/office/officeart/2018/2/layout/IconVerticalSolidList"/>
    <dgm:cxn modelId="{2EEB8B37-E312-43AF-9615-014E0AA472E2}" type="presParOf" srcId="{FEFFD77B-A3B7-4D0B-8582-76203334B377}" destId="{72292D23-8DF1-4304-97D8-2C41B2CF881A}" srcOrd="3" destOrd="0" presId="urn:microsoft.com/office/officeart/2018/2/layout/IconVerticalSolidList"/>
    <dgm:cxn modelId="{B34D7031-60A7-4DA3-9C07-596C191EF3E0}" type="presParOf" srcId="{18DE27B6-E510-40B2-9190-E1EC3A651CE7}" destId="{C0DAAD50-EB30-4B89-99B0-42555E2258C2}" srcOrd="3" destOrd="0" presId="urn:microsoft.com/office/officeart/2018/2/layout/IconVerticalSolidList"/>
    <dgm:cxn modelId="{E8C615BB-B89D-4167-958D-D331B3B60631}" type="presParOf" srcId="{18DE27B6-E510-40B2-9190-E1EC3A651CE7}" destId="{F51B0EE5-3322-45FC-8A24-74434E40A184}" srcOrd="4" destOrd="0" presId="urn:microsoft.com/office/officeart/2018/2/layout/IconVerticalSolidList"/>
    <dgm:cxn modelId="{9654214D-2597-40DE-94EC-E84B1DC9B68F}" type="presParOf" srcId="{F51B0EE5-3322-45FC-8A24-74434E40A184}" destId="{C9A4F212-F8F5-45CA-9D35-8EC7DC61D0A0}" srcOrd="0" destOrd="0" presId="urn:microsoft.com/office/officeart/2018/2/layout/IconVerticalSolidList"/>
    <dgm:cxn modelId="{0B12D4C3-52A8-4A06-B994-A958F7F29E08}" type="presParOf" srcId="{F51B0EE5-3322-45FC-8A24-74434E40A184}" destId="{0A82DE8F-D9BC-4BA0-A080-26CCE7AE1762}" srcOrd="1" destOrd="0" presId="urn:microsoft.com/office/officeart/2018/2/layout/IconVerticalSolidList"/>
    <dgm:cxn modelId="{B216DF25-F8EC-4E50-999F-F150B312860C}" type="presParOf" srcId="{F51B0EE5-3322-45FC-8A24-74434E40A184}" destId="{879D4302-5044-477F-9103-30EB6C6F5965}" srcOrd="2" destOrd="0" presId="urn:microsoft.com/office/officeart/2018/2/layout/IconVerticalSolidList"/>
    <dgm:cxn modelId="{27F59545-CB6C-4E70-B351-7B6584A720A7}" type="presParOf" srcId="{F51B0EE5-3322-45FC-8A24-74434E40A184}" destId="{4D2DE087-5BE9-4931-BFC2-634CD04CD4D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EE766A-BCC1-46B7-82BA-DEF8C413879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181812B-46B3-4802-A233-310AEA568C87}">
      <dgm:prSet/>
      <dgm:spPr/>
      <dgm:t>
        <a:bodyPr/>
        <a:lstStyle/>
        <a:p>
          <a:r>
            <a:rPr lang="en-IN"/>
            <a:t>The End </a:t>
          </a:r>
          <a:endParaRPr lang="en-US"/>
        </a:p>
      </dgm:t>
    </dgm:pt>
    <dgm:pt modelId="{01F7F753-C87C-476D-BEB7-66A9803522E2}" type="parTrans" cxnId="{4FD0A23D-6A95-472C-8467-7154A22764E6}">
      <dgm:prSet/>
      <dgm:spPr/>
      <dgm:t>
        <a:bodyPr/>
        <a:lstStyle/>
        <a:p>
          <a:endParaRPr lang="en-US"/>
        </a:p>
      </dgm:t>
    </dgm:pt>
    <dgm:pt modelId="{E78CFA1A-BF89-410D-9902-789372575134}" type="sibTrans" cxnId="{4FD0A23D-6A95-472C-8467-7154A22764E6}">
      <dgm:prSet/>
      <dgm:spPr/>
      <dgm:t>
        <a:bodyPr/>
        <a:lstStyle/>
        <a:p>
          <a:endParaRPr lang="en-US"/>
        </a:p>
      </dgm:t>
    </dgm:pt>
    <dgm:pt modelId="{154DE429-B3AE-42E9-9E83-6330FCAC91D3}">
      <dgm:prSet/>
      <dgm:spPr/>
      <dgm:t>
        <a:bodyPr/>
        <a:lstStyle/>
        <a:p>
          <a:r>
            <a:rPr lang="en-IN"/>
            <a:t>of </a:t>
          </a:r>
          <a:endParaRPr lang="en-US"/>
        </a:p>
      </dgm:t>
    </dgm:pt>
    <dgm:pt modelId="{52E00DC5-5E7E-4D27-84D4-6F6F60652BF7}" type="parTrans" cxnId="{67C00E4B-8395-4681-84BD-9A2216C0B09E}">
      <dgm:prSet/>
      <dgm:spPr/>
      <dgm:t>
        <a:bodyPr/>
        <a:lstStyle/>
        <a:p>
          <a:endParaRPr lang="en-US"/>
        </a:p>
      </dgm:t>
    </dgm:pt>
    <dgm:pt modelId="{75C0BF6C-6898-4017-81E8-9199D2F9CB8B}" type="sibTrans" cxnId="{67C00E4B-8395-4681-84BD-9A2216C0B09E}">
      <dgm:prSet/>
      <dgm:spPr/>
      <dgm:t>
        <a:bodyPr/>
        <a:lstStyle/>
        <a:p>
          <a:endParaRPr lang="en-US"/>
        </a:p>
      </dgm:t>
    </dgm:pt>
    <dgm:pt modelId="{507A9D2F-8C55-438F-AAAB-B69D0CDF322B}">
      <dgm:prSet/>
      <dgm:spPr/>
      <dgm:t>
        <a:bodyPr/>
        <a:lstStyle/>
        <a:p>
          <a:r>
            <a:rPr lang="en-IN" dirty="0"/>
            <a:t>The role of a Lexical Analyser</a:t>
          </a:r>
          <a:endParaRPr lang="en-US" dirty="0"/>
        </a:p>
      </dgm:t>
    </dgm:pt>
    <dgm:pt modelId="{E13E2B0A-91FB-4ABC-83FC-1C2C16D14AC9}" type="parTrans" cxnId="{03B922E5-AAA4-4E8E-B95A-6371CB992361}">
      <dgm:prSet/>
      <dgm:spPr/>
      <dgm:t>
        <a:bodyPr/>
        <a:lstStyle/>
        <a:p>
          <a:endParaRPr lang="en-US"/>
        </a:p>
      </dgm:t>
    </dgm:pt>
    <dgm:pt modelId="{BE891FBC-4A89-4B30-913E-F34E8A832E28}" type="sibTrans" cxnId="{03B922E5-AAA4-4E8E-B95A-6371CB992361}">
      <dgm:prSet/>
      <dgm:spPr/>
      <dgm:t>
        <a:bodyPr/>
        <a:lstStyle/>
        <a:p>
          <a:endParaRPr lang="en-US"/>
        </a:p>
      </dgm:t>
    </dgm:pt>
    <dgm:pt modelId="{36D91F11-5BCB-43C9-A1DB-229441555A2A}" type="pres">
      <dgm:prSet presAssocID="{C1EE766A-BCC1-46B7-82BA-DEF8C4138799}" presName="root" presStyleCnt="0">
        <dgm:presLayoutVars>
          <dgm:dir/>
          <dgm:resizeHandles val="exact"/>
        </dgm:presLayoutVars>
      </dgm:prSet>
      <dgm:spPr/>
      <dgm:t>
        <a:bodyPr/>
        <a:lstStyle/>
        <a:p>
          <a:endParaRPr lang="en-GB"/>
        </a:p>
      </dgm:t>
    </dgm:pt>
    <dgm:pt modelId="{F58D69C0-65D5-4EF1-B67B-53D607735160}" type="pres">
      <dgm:prSet presAssocID="{9181812B-46B3-4802-A233-310AEA568C87}" presName="compNode" presStyleCnt="0"/>
      <dgm:spPr/>
    </dgm:pt>
    <dgm:pt modelId="{F2F8FCB2-C1C5-4707-88EA-97B296799F3A}" type="pres">
      <dgm:prSet presAssocID="{9181812B-46B3-4802-A233-310AEA568C87}" presName="bgRect" presStyleLbl="bgShp" presStyleIdx="0" presStyleCnt="3"/>
      <dgm:spPr/>
    </dgm:pt>
    <dgm:pt modelId="{81C9E9D2-71A1-4B38-A38A-4D0EC6E9B6F3}" type="pres">
      <dgm:prSet presAssocID="{9181812B-46B3-4802-A233-310AEA568C8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GB"/>
        </a:p>
      </dgm:t>
      <dgm:extLst>
        <a:ext uri="{E40237B7-FDA0-4F09-8148-C483321AD2D9}">
          <dgm14:cNvPr xmlns:dgm14="http://schemas.microsoft.com/office/drawing/2010/diagram" id="0" name="" descr="Smiling Face with No Fill"/>
        </a:ext>
      </dgm:extLst>
    </dgm:pt>
    <dgm:pt modelId="{4707D774-C74B-4818-9381-45DBDA903599}" type="pres">
      <dgm:prSet presAssocID="{9181812B-46B3-4802-A233-310AEA568C87}" presName="spaceRect" presStyleCnt="0"/>
      <dgm:spPr/>
    </dgm:pt>
    <dgm:pt modelId="{99E7F7B3-54AF-4756-A2C0-366A3A023957}" type="pres">
      <dgm:prSet presAssocID="{9181812B-46B3-4802-A233-310AEA568C87}" presName="parTx" presStyleLbl="revTx" presStyleIdx="0" presStyleCnt="3">
        <dgm:presLayoutVars>
          <dgm:chMax val="0"/>
          <dgm:chPref val="0"/>
        </dgm:presLayoutVars>
      </dgm:prSet>
      <dgm:spPr/>
      <dgm:t>
        <a:bodyPr/>
        <a:lstStyle/>
        <a:p>
          <a:endParaRPr lang="en-GB"/>
        </a:p>
      </dgm:t>
    </dgm:pt>
    <dgm:pt modelId="{F0DFAF37-7946-456A-BDA4-B7F25F3DAED3}" type="pres">
      <dgm:prSet presAssocID="{E78CFA1A-BF89-410D-9902-789372575134}" presName="sibTrans" presStyleCnt="0"/>
      <dgm:spPr/>
    </dgm:pt>
    <dgm:pt modelId="{3F71C6C4-A6D9-41E9-A47C-684081729BE0}" type="pres">
      <dgm:prSet presAssocID="{154DE429-B3AE-42E9-9E83-6330FCAC91D3}" presName="compNode" presStyleCnt="0"/>
      <dgm:spPr/>
    </dgm:pt>
    <dgm:pt modelId="{066B4707-4A7F-42D2-BA5F-3BB0CD5A814B}" type="pres">
      <dgm:prSet presAssocID="{154DE429-B3AE-42E9-9E83-6330FCAC91D3}" presName="bgRect" presStyleLbl="bgShp" presStyleIdx="1" presStyleCnt="3"/>
      <dgm:spPr/>
    </dgm:pt>
    <dgm:pt modelId="{CDEA072D-8684-4677-8919-0BAF5149196B}" type="pres">
      <dgm:prSet presAssocID="{154DE429-B3AE-42E9-9E83-6330FCAC91D3}"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GB"/>
        </a:p>
      </dgm:t>
      <dgm:extLst>
        <a:ext uri="{E40237B7-FDA0-4F09-8148-C483321AD2D9}">
          <dgm14:cNvPr xmlns:dgm14="http://schemas.microsoft.com/office/drawing/2010/diagram" id="0" name="" descr="Add"/>
        </a:ext>
      </dgm:extLst>
    </dgm:pt>
    <dgm:pt modelId="{0A9F148F-61F7-4938-9C8D-99DCB5E78A15}" type="pres">
      <dgm:prSet presAssocID="{154DE429-B3AE-42E9-9E83-6330FCAC91D3}" presName="spaceRect" presStyleCnt="0"/>
      <dgm:spPr/>
    </dgm:pt>
    <dgm:pt modelId="{9F93303B-7FF9-4556-8AE0-6777BFB14492}" type="pres">
      <dgm:prSet presAssocID="{154DE429-B3AE-42E9-9E83-6330FCAC91D3}" presName="parTx" presStyleLbl="revTx" presStyleIdx="1" presStyleCnt="3">
        <dgm:presLayoutVars>
          <dgm:chMax val="0"/>
          <dgm:chPref val="0"/>
        </dgm:presLayoutVars>
      </dgm:prSet>
      <dgm:spPr/>
      <dgm:t>
        <a:bodyPr/>
        <a:lstStyle/>
        <a:p>
          <a:endParaRPr lang="en-GB"/>
        </a:p>
      </dgm:t>
    </dgm:pt>
    <dgm:pt modelId="{8A95D1C5-1F40-44CA-8F3F-072CE1E1C0E4}" type="pres">
      <dgm:prSet presAssocID="{75C0BF6C-6898-4017-81E8-9199D2F9CB8B}" presName="sibTrans" presStyleCnt="0"/>
      <dgm:spPr/>
    </dgm:pt>
    <dgm:pt modelId="{E16548ED-813C-4562-ADF3-FA35C1D718DD}" type="pres">
      <dgm:prSet presAssocID="{507A9D2F-8C55-438F-AAAB-B69D0CDF322B}" presName="compNode" presStyleCnt="0"/>
      <dgm:spPr/>
    </dgm:pt>
    <dgm:pt modelId="{6BEA3EC0-0F24-4E19-B676-2E5896DFE290}" type="pres">
      <dgm:prSet presAssocID="{507A9D2F-8C55-438F-AAAB-B69D0CDF322B}" presName="bgRect" presStyleLbl="bgShp" presStyleIdx="2" presStyleCnt="3"/>
      <dgm:spPr/>
    </dgm:pt>
    <dgm:pt modelId="{FE6E0881-C92B-401F-9A45-23F055154F93}" type="pres">
      <dgm:prSet presAssocID="{507A9D2F-8C55-438F-AAAB-B69D0CDF322B}"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GB"/>
        </a:p>
      </dgm:t>
      <dgm:extLst>
        <a:ext uri="{E40237B7-FDA0-4F09-8148-C483321AD2D9}">
          <dgm14:cNvPr xmlns:dgm14="http://schemas.microsoft.com/office/drawing/2010/diagram" id="0" name="" descr="Processor"/>
        </a:ext>
      </dgm:extLst>
    </dgm:pt>
    <dgm:pt modelId="{A9C5DF6F-908F-4DFA-B7A6-69FC1188613D}" type="pres">
      <dgm:prSet presAssocID="{507A9D2F-8C55-438F-AAAB-B69D0CDF322B}" presName="spaceRect" presStyleCnt="0"/>
      <dgm:spPr/>
    </dgm:pt>
    <dgm:pt modelId="{0AE06503-FC6A-4EB6-BBE9-711B8586A56A}" type="pres">
      <dgm:prSet presAssocID="{507A9D2F-8C55-438F-AAAB-B69D0CDF322B}" presName="parTx" presStyleLbl="revTx" presStyleIdx="2" presStyleCnt="3">
        <dgm:presLayoutVars>
          <dgm:chMax val="0"/>
          <dgm:chPref val="0"/>
        </dgm:presLayoutVars>
      </dgm:prSet>
      <dgm:spPr/>
      <dgm:t>
        <a:bodyPr/>
        <a:lstStyle/>
        <a:p>
          <a:endParaRPr lang="en-GB"/>
        </a:p>
      </dgm:t>
    </dgm:pt>
  </dgm:ptLst>
  <dgm:cxnLst>
    <dgm:cxn modelId="{079FA463-DB0F-4171-94FA-399C6D548A58}" type="presOf" srcId="{507A9D2F-8C55-438F-AAAB-B69D0CDF322B}" destId="{0AE06503-FC6A-4EB6-BBE9-711B8586A56A}" srcOrd="0" destOrd="0" presId="urn:microsoft.com/office/officeart/2018/2/layout/IconVerticalSolidList"/>
    <dgm:cxn modelId="{0BDBF232-E044-4A32-91C7-74B3CE9E80DD}" type="presOf" srcId="{154DE429-B3AE-42E9-9E83-6330FCAC91D3}" destId="{9F93303B-7FF9-4556-8AE0-6777BFB14492}" srcOrd="0" destOrd="0" presId="urn:microsoft.com/office/officeart/2018/2/layout/IconVerticalSolidList"/>
    <dgm:cxn modelId="{03B922E5-AAA4-4E8E-B95A-6371CB992361}" srcId="{C1EE766A-BCC1-46B7-82BA-DEF8C4138799}" destId="{507A9D2F-8C55-438F-AAAB-B69D0CDF322B}" srcOrd="2" destOrd="0" parTransId="{E13E2B0A-91FB-4ABC-83FC-1C2C16D14AC9}" sibTransId="{BE891FBC-4A89-4B30-913E-F34E8A832E28}"/>
    <dgm:cxn modelId="{C9EDC1A1-05E4-48D7-AADD-EAF7C71A1F92}" type="presOf" srcId="{C1EE766A-BCC1-46B7-82BA-DEF8C4138799}" destId="{36D91F11-5BCB-43C9-A1DB-229441555A2A}" srcOrd="0" destOrd="0" presId="urn:microsoft.com/office/officeart/2018/2/layout/IconVerticalSolidList"/>
    <dgm:cxn modelId="{4FD0A23D-6A95-472C-8467-7154A22764E6}" srcId="{C1EE766A-BCC1-46B7-82BA-DEF8C4138799}" destId="{9181812B-46B3-4802-A233-310AEA568C87}" srcOrd="0" destOrd="0" parTransId="{01F7F753-C87C-476D-BEB7-66A9803522E2}" sibTransId="{E78CFA1A-BF89-410D-9902-789372575134}"/>
    <dgm:cxn modelId="{67C00E4B-8395-4681-84BD-9A2216C0B09E}" srcId="{C1EE766A-BCC1-46B7-82BA-DEF8C4138799}" destId="{154DE429-B3AE-42E9-9E83-6330FCAC91D3}" srcOrd="1" destOrd="0" parTransId="{52E00DC5-5E7E-4D27-84D4-6F6F60652BF7}" sibTransId="{75C0BF6C-6898-4017-81E8-9199D2F9CB8B}"/>
    <dgm:cxn modelId="{242A04FB-E301-4966-A20D-E8ABBC6C915D}" type="presOf" srcId="{9181812B-46B3-4802-A233-310AEA568C87}" destId="{99E7F7B3-54AF-4756-A2C0-366A3A023957}" srcOrd="0" destOrd="0" presId="urn:microsoft.com/office/officeart/2018/2/layout/IconVerticalSolidList"/>
    <dgm:cxn modelId="{4AFAD7D8-C4E6-4154-9A52-62BD8DC30DA2}" type="presParOf" srcId="{36D91F11-5BCB-43C9-A1DB-229441555A2A}" destId="{F58D69C0-65D5-4EF1-B67B-53D607735160}" srcOrd="0" destOrd="0" presId="urn:microsoft.com/office/officeart/2018/2/layout/IconVerticalSolidList"/>
    <dgm:cxn modelId="{836BA7BE-20EF-41C5-9E6C-70ACE56307AF}" type="presParOf" srcId="{F58D69C0-65D5-4EF1-B67B-53D607735160}" destId="{F2F8FCB2-C1C5-4707-88EA-97B296799F3A}" srcOrd="0" destOrd="0" presId="urn:microsoft.com/office/officeart/2018/2/layout/IconVerticalSolidList"/>
    <dgm:cxn modelId="{5CE7CB68-D916-4793-BE32-C4A0A5A67F43}" type="presParOf" srcId="{F58D69C0-65D5-4EF1-B67B-53D607735160}" destId="{81C9E9D2-71A1-4B38-A38A-4D0EC6E9B6F3}" srcOrd="1" destOrd="0" presId="urn:microsoft.com/office/officeart/2018/2/layout/IconVerticalSolidList"/>
    <dgm:cxn modelId="{C427FAB5-DBB9-4E3F-84FD-8C61698D0EFB}" type="presParOf" srcId="{F58D69C0-65D5-4EF1-B67B-53D607735160}" destId="{4707D774-C74B-4818-9381-45DBDA903599}" srcOrd="2" destOrd="0" presId="urn:microsoft.com/office/officeart/2018/2/layout/IconVerticalSolidList"/>
    <dgm:cxn modelId="{7F9D4E43-3B05-4D2C-88A3-F198A0A27B76}" type="presParOf" srcId="{F58D69C0-65D5-4EF1-B67B-53D607735160}" destId="{99E7F7B3-54AF-4756-A2C0-366A3A023957}" srcOrd="3" destOrd="0" presId="urn:microsoft.com/office/officeart/2018/2/layout/IconVerticalSolidList"/>
    <dgm:cxn modelId="{36AF48DA-52A0-42B5-B6EC-73726B13569B}" type="presParOf" srcId="{36D91F11-5BCB-43C9-A1DB-229441555A2A}" destId="{F0DFAF37-7946-456A-BDA4-B7F25F3DAED3}" srcOrd="1" destOrd="0" presId="urn:microsoft.com/office/officeart/2018/2/layout/IconVerticalSolidList"/>
    <dgm:cxn modelId="{D4A6DDFC-7543-4A4D-8306-7D57D67F8A2A}" type="presParOf" srcId="{36D91F11-5BCB-43C9-A1DB-229441555A2A}" destId="{3F71C6C4-A6D9-41E9-A47C-684081729BE0}" srcOrd="2" destOrd="0" presId="urn:microsoft.com/office/officeart/2018/2/layout/IconVerticalSolidList"/>
    <dgm:cxn modelId="{ECE7CE89-77C1-4A19-950D-A424F7EC7B0B}" type="presParOf" srcId="{3F71C6C4-A6D9-41E9-A47C-684081729BE0}" destId="{066B4707-4A7F-42D2-BA5F-3BB0CD5A814B}" srcOrd="0" destOrd="0" presId="urn:microsoft.com/office/officeart/2018/2/layout/IconVerticalSolidList"/>
    <dgm:cxn modelId="{07DF2554-7B2A-46A5-B2A1-01D8F061334B}" type="presParOf" srcId="{3F71C6C4-A6D9-41E9-A47C-684081729BE0}" destId="{CDEA072D-8684-4677-8919-0BAF5149196B}" srcOrd="1" destOrd="0" presId="urn:microsoft.com/office/officeart/2018/2/layout/IconVerticalSolidList"/>
    <dgm:cxn modelId="{964E3BDA-43E8-4BDB-BDA9-DF875AE8C44B}" type="presParOf" srcId="{3F71C6C4-A6D9-41E9-A47C-684081729BE0}" destId="{0A9F148F-61F7-4938-9C8D-99DCB5E78A15}" srcOrd="2" destOrd="0" presId="urn:microsoft.com/office/officeart/2018/2/layout/IconVerticalSolidList"/>
    <dgm:cxn modelId="{C8D23CF8-690A-4749-8834-1F2EB9479655}" type="presParOf" srcId="{3F71C6C4-A6D9-41E9-A47C-684081729BE0}" destId="{9F93303B-7FF9-4556-8AE0-6777BFB14492}" srcOrd="3" destOrd="0" presId="urn:microsoft.com/office/officeart/2018/2/layout/IconVerticalSolidList"/>
    <dgm:cxn modelId="{DE62D25E-4B63-4584-BB86-986728D84DF3}" type="presParOf" srcId="{36D91F11-5BCB-43C9-A1DB-229441555A2A}" destId="{8A95D1C5-1F40-44CA-8F3F-072CE1E1C0E4}" srcOrd="3" destOrd="0" presId="urn:microsoft.com/office/officeart/2018/2/layout/IconVerticalSolidList"/>
    <dgm:cxn modelId="{81E9CF4B-3E66-4EC2-9F18-E652A24EB8F1}" type="presParOf" srcId="{36D91F11-5BCB-43C9-A1DB-229441555A2A}" destId="{E16548ED-813C-4562-ADF3-FA35C1D718DD}" srcOrd="4" destOrd="0" presId="urn:microsoft.com/office/officeart/2018/2/layout/IconVerticalSolidList"/>
    <dgm:cxn modelId="{A0DA8DF3-7B55-44BE-9DBE-C2DABA25D17D}" type="presParOf" srcId="{E16548ED-813C-4562-ADF3-FA35C1D718DD}" destId="{6BEA3EC0-0F24-4E19-B676-2E5896DFE290}" srcOrd="0" destOrd="0" presId="urn:microsoft.com/office/officeart/2018/2/layout/IconVerticalSolidList"/>
    <dgm:cxn modelId="{88F91AD9-86F1-4873-8863-D2F3799E2A70}" type="presParOf" srcId="{E16548ED-813C-4562-ADF3-FA35C1D718DD}" destId="{FE6E0881-C92B-401F-9A45-23F055154F93}" srcOrd="1" destOrd="0" presId="urn:microsoft.com/office/officeart/2018/2/layout/IconVerticalSolidList"/>
    <dgm:cxn modelId="{647C049A-B6DA-4863-BDF8-7AA31521DEF6}" type="presParOf" srcId="{E16548ED-813C-4562-ADF3-FA35C1D718DD}" destId="{A9C5DF6F-908F-4DFA-B7A6-69FC1188613D}" srcOrd="2" destOrd="0" presId="urn:microsoft.com/office/officeart/2018/2/layout/IconVerticalSolidList"/>
    <dgm:cxn modelId="{394C7F51-2EE2-40C8-A31D-8F6F82A6E701}" type="presParOf" srcId="{E16548ED-813C-4562-ADF3-FA35C1D718DD}" destId="{0AE06503-FC6A-4EB6-BBE9-711B8586A5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2F4B55-419C-4829-AA98-1290BAD0DD3B}">
      <dsp:nvSpPr>
        <dsp:cNvPr id="0" name=""/>
        <dsp:cNvSpPr/>
      </dsp:nvSpPr>
      <dsp:spPr>
        <a:xfrm>
          <a:off x="0" y="1106881"/>
          <a:ext cx="6588691" cy="352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044CB0-18EB-43EE-AE11-3939C1F8AEDF}">
      <dsp:nvSpPr>
        <dsp:cNvPr id="0" name=""/>
        <dsp:cNvSpPr/>
      </dsp:nvSpPr>
      <dsp:spPr>
        <a:xfrm>
          <a:off x="329434" y="900241"/>
          <a:ext cx="4612083" cy="413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326" tIns="0" rIns="174326" bIns="0" numCol="1" spcCol="1270" anchor="ctr" anchorCtr="0">
          <a:noAutofit/>
        </a:bodyPr>
        <a:lstStyle/>
        <a:p>
          <a:pPr lvl="0" algn="l" defTabSz="622300">
            <a:lnSpc>
              <a:spcPct val="90000"/>
            </a:lnSpc>
            <a:spcBef>
              <a:spcPct val="0"/>
            </a:spcBef>
            <a:spcAft>
              <a:spcPct val="35000"/>
            </a:spcAft>
          </a:pPr>
          <a:r>
            <a:rPr lang="en-IN" sz="1400" kern="1200" dirty="0"/>
            <a:t>Language Processor Concepts                           </a:t>
          </a:r>
          <a:r>
            <a:rPr lang="en-GB" sz="1400" kern="1200" dirty="0">
              <a:hlinkClick xmlns:r="http://schemas.openxmlformats.org/officeDocument/2006/relationships" r:id="" action="ppaction://hlinksldjump"/>
            </a:rPr>
            <a:t>Questions</a:t>
          </a:r>
          <a:endParaRPr lang="en-US" sz="1400" kern="1200" dirty="0"/>
        </a:p>
      </dsp:txBody>
      <dsp:txXfrm>
        <a:off x="349609" y="920416"/>
        <a:ext cx="4571733" cy="372930"/>
      </dsp:txXfrm>
    </dsp:sp>
    <dsp:sp modelId="{E7148144-8286-4C00-A32E-A377CD79BA38}">
      <dsp:nvSpPr>
        <dsp:cNvPr id="0" name=""/>
        <dsp:cNvSpPr/>
      </dsp:nvSpPr>
      <dsp:spPr>
        <a:xfrm>
          <a:off x="0" y="1741921"/>
          <a:ext cx="6588691" cy="3528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59EBC5-8B13-4232-98BA-824317D80AB4}">
      <dsp:nvSpPr>
        <dsp:cNvPr id="0" name=""/>
        <dsp:cNvSpPr/>
      </dsp:nvSpPr>
      <dsp:spPr>
        <a:xfrm>
          <a:off x="329434" y="1535281"/>
          <a:ext cx="4612083" cy="4132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326" tIns="0" rIns="174326" bIns="0" numCol="1" spcCol="1270" anchor="ctr" anchorCtr="0">
          <a:noAutofit/>
        </a:bodyPr>
        <a:lstStyle/>
        <a:p>
          <a:pPr lvl="0" algn="l" defTabSz="622300">
            <a:lnSpc>
              <a:spcPct val="90000"/>
            </a:lnSpc>
            <a:spcBef>
              <a:spcPct val="0"/>
            </a:spcBef>
            <a:spcAft>
              <a:spcPct val="35000"/>
            </a:spcAft>
          </a:pPr>
          <a:r>
            <a:rPr lang="en-GB" sz="1400" b="1" kern="1200" dirty="0">
              <a:hlinkClick xmlns:r="http://schemas.openxmlformats.org/officeDocument/2006/relationships" r:id="" action="ppaction://hlinksldjump"/>
            </a:rPr>
            <a:t>Data Structures for language processors. </a:t>
          </a:r>
          <a:r>
            <a:rPr lang="en-GB" sz="1400" b="1" kern="1200" dirty="0"/>
            <a:t>     </a:t>
          </a:r>
          <a:r>
            <a:rPr lang="en-GB" sz="1400" kern="1200" dirty="0">
              <a:hlinkClick xmlns:r="http://schemas.openxmlformats.org/officeDocument/2006/relationships" r:id="" action="ppaction://hlinksldjump"/>
            </a:rPr>
            <a:t>Questions</a:t>
          </a:r>
          <a:r>
            <a:rPr lang="en-GB" sz="1400" b="1" kern="1200" dirty="0">
              <a:hlinkClick xmlns:r="http://schemas.openxmlformats.org/officeDocument/2006/relationships" r:id="" action="ppaction://hlinksldjump"/>
            </a:rPr>
            <a:t> </a:t>
          </a:r>
          <a:endParaRPr lang="en-US" sz="1400" kern="1200" dirty="0"/>
        </a:p>
      </dsp:txBody>
      <dsp:txXfrm>
        <a:off x="349609" y="1555456"/>
        <a:ext cx="4571733" cy="372930"/>
      </dsp:txXfrm>
    </dsp:sp>
    <dsp:sp modelId="{4E9C9DF6-2B89-45F9-9524-52624F15630D}">
      <dsp:nvSpPr>
        <dsp:cNvPr id="0" name=""/>
        <dsp:cNvSpPr/>
      </dsp:nvSpPr>
      <dsp:spPr>
        <a:xfrm>
          <a:off x="0" y="2376961"/>
          <a:ext cx="6588691" cy="10584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1356" tIns="291592" rIns="511356"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dirty="0">
              <a:hlinkClick xmlns:r="http://schemas.openxmlformats.org/officeDocument/2006/relationships" r:id="" action="ppaction://hlinksldjump"/>
            </a:rPr>
            <a:t>1.3 Phases of compilation, </a:t>
          </a:r>
          <a:endParaRPr lang="en-US" sz="1400" kern="1200" dirty="0"/>
        </a:p>
        <a:p>
          <a:pPr marL="114300" lvl="1" indent="-114300" algn="l" defTabSz="622300">
            <a:lnSpc>
              <a:spcPct val="90000"/>
            </a:lnSpc>
            <a:spcBef>
              <a:spcPct val="0"/>
            </a:spcBef>
            <a:spcAft>
              <a:spcPct val="15000"/>
            </a:spcAft>
            <a:buChar char="••"/>
          </a:pPr>
          <a:r>
            <a:rPr lang="en-GB" sz="1400" kern="1200" dirty="0">
              <a:hlinkClick xmlns:r="http://schemas.openxmlformats.org/officeDocument/2006/relationships" r:id="" action="ppaction://hlinksldjump"/>
            </a:rPr>
            <a:t>Bootstrapping and Porting, </a:t>
          </a:r>
          <a:endParaRPr lang="en-US" sz="1400" kern="1200" dirty="0"/>
        </a:p>
        <a:p>
          <a:pPr marL="114300" lvl="1" indent="-114300" algn="l" defTabSz="622300">
            <a:lnSpc>
              <a:spcPct val="90000"/>
            </a:lnSpc>
            <a:spcBef>
              <a:spcPct val="0"/>
            </a:spcBef>
            <a:spcAft>
              <a:spcPct val="15000"/>
            </a:spcAft>
            <a:buChar char="••"/>
          </a:pPr>
          <a:r>
            <a:rPr lang="en-GB" sz="1400" kern="1200" dirty="0">
              <a:hlinkClick xmlns:r="http://schemas.openxmlformats.org/officeDocument/2006/relationships" r:id="" action="ppaction://hlinksldjump"/>
            </a:rPr>
            <a:t>1.6 Compiler writing tools. </a:t>
          </a:r>
          <a:endParaRPr lang="en-US" sz="1400" kern="1200" dirty="0"/>
        </a:p>
      </dsp:txBody>
      <dsp:txXfrm>
        <a:off x="0" y="2376961"/>
        <a:ext cx="6588691" cy="1058400"/>
      </dsp:txXfrm>
    </dsp:sp>
    <dsp:sp modelId="{CE4A9887-DF3A-4C59-88E3-49099D0611E0}">
      <dsp:nvSpPr>
        <dsp:cNvPr id="0" name=""/>
        <dsp:cNvSpPr/>
      </dsp:nvSpPr>
      <dsp:spPr>
        <a:xfrm>
          <a:off x="329434" y="2170321"/>
          <a:ext cx="4612083" cy="4132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326" tIns="0" rIns="174326" bIns="0" numCol="1" spcCol="1270" anchor="ctr" anchorCtr="0">
          <a:noAutofit/>
        </a:bodyPr>
        <a:lstStyle/>
        <a:p>
          <a:pPr lvl="0" algn="l" defTabSz="622300">
            <a:lnSpc>
              <a:spcPct val="90000"/>
            </a:lnSpc>
            <a:spcBef>
              <a:spcPct val="0"/>
            </a:spcBef>
            <a:spcAft>
              <a:spcPct val="35000"/>
            </a:spcAft>
          </a:pPr>
          <a:r>
            <a:rPr lang="en-GB" sz="1400" b="1" kern="1200" dirty="0">
              <a:hlinkClick xmlns:r="http://schemas.openxmlformats.org/officeDocument/2006/relationships" r:id="" action="ppaction://hlinksldjump"/>
            </a:rPr>
            <a:t>Introduction to Compiler:</a:t>
          </a:r>
          <a:r>
            <a:rPr lang="en-GB" sz="1400" b="1" kern="1200" dirty="0"/>
            <a:t>                                  </a:t>
          </a:r>
          <a:r>
            <a:rPr lang="en-GB" sz="1400" kern="1200" dirty="0">
              <a:hlinkClick xmlns:r="http://schemas.openxmlformats.org/officeDocument/2006/relationships" r:id="" action="ppaction://hlinksldjump"/>
            </a:rPr>
            <a:t>Questions</a:t>
          </a:r>
          <a:endParaRPr lang="en-US" sz="1400" kern="1200" dirty="0"/>
        </a:p>
      </dsp:txBody>
      <dsp:txXfrm>
        <a:off x="349609" y="2190496"/>
        <a:ext cx="4571733" cy="372930"/>
      </dsp:txXfrm>
    </dsp:sp>
    <dsp:sp modelId="{605C8DB3-067D-4FD0-B574-228935FBFFBF}">
      <dsp:nvSpPr>
        <dsp:cNvPr id="0" name=""/>
        <dsp:cNvSpPr/>
      </dsp:nvSpPr>
      <dsp:spPr>
        <a:xfrm>
          <a:off x="0" y="3717601"/>
          <a:ext cx="6588691" cy="12789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1356" tIns="291592" rIns="511356"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dirty="0"/>
            <a:t>Design of lexical analyser. </a:t>
          </a:r>
          <a:endParaRPr lang="en-US" sz="1400" kern="1200" dirty="0"/>
        </a:p>
        <a:p>
          <a:pPr marL="114300" lvl="1" indent="-114300" algn="l" defTabSz="622300">
            <a:lnSpc>
              <a:spcPct val="90000"/>
            </a:lnSpc>
            <a:spcBef>
              <a:spcPct val="0"/>
            </a:spcBef>
            <a:spcAft>
              <a:spcPct val="15000"/>
            </a:spcAft>
            <a:buChar char="••"/>
          </a:pPr>
          <a:r>
            <a:rPr lang="en-GB" sz="1400" kern="1200" dirty="0"/>
            <a:t>Implementation of lexical analyser. </a:t>
          </a:r>
          <a:endParaRPr lang="en-US" sz="1400" kern="1200" dirty="0"/>
        </a:p>
        <a:p>
          <a:pPr marL="114300" lvl="1" indent="-114300" algn="l" defTabSz="622300">
            <a:lnSpc>
              <a:spcPct val="90000"/>
            </a:lnSpc>
            <a:spcBef>
              <a:spcPct val="0"/>
            </a:spcBef>
            <a:spcAft>
              <a:spcPct val="15000"/>
            </a:spcAft>
            <a:buChar char="••"/>
          </a:pPr>
          <a:r>
            <a:rPr lang="en-GB" sz="1400" kern="1200" dirty="0"/>
            <a:t>A Language for specifying lexical analyser. </a:t>
          </a:r>
          <a:endParaRPr lang="en-US" sz="1400" kern="1200" dirty="0"/>
        </a:p>
        <a:p>
          <a:pPr marL="114300" lvl="1" indent="-114300" algn="l" defTabSz="622300">
            <a:lnSpc>
              <a:spcPct val="90000"/>
            </a:lnSpc>
            <a:spcBef>
              <a:spcPct val="0"/>
            </a:spcBef>
            <a:spcAft>
              <a:spcPct val="15000"/>
            </a:spcAft>
            <a:buChar char="••"/>
          </a:pPr>
          <a:r>
            <a:rPr lang="en-GB" sz="1400" kern="1200" dirty="0"/>
            <a:t>Study of the features and applications of LEX/FLEX tool.</a:t>
          </a:r>
          <a:endParaRPr lang="en-US" sz="1400" kern="1200" dirty="0"/>
        </a:p>
      </dsp:txBody>
      <dsp:txXfrm>
        <a:off x="0" y="3717601"/>
        <a:ext cx="6588691" cy="1278900"/>
      </dsp:txXfrm>
    </dsp:sp>
    <dsp:sp modelId="{1A57504B-DC16-4FC4-96B2-A11BE616FBF6}">
      <dsp:nvSpPr>
        <dsp:cNvPr id="0" name=""/>
        <dsp:cNvSpPr/>
      </dsp:nvSpPr>
      <dsp:spPr>
        <a:xfrm>
          <a:off x="329434" y="3510961"/>
          <a:ext cx="4612083" cy="4132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326" tIns="0" rIns="174326" bIns="0" numCol="1" spcCol="1270" anchor="ctr" anchorCtr="0">
          <a:noAutofit/>
        </a:bodyPr>
        <a:lstStyle/>
        <a:p>
          <a:pPr lvl="0" algn="l" defTabSz="622300">
            <a:lnSpc>
              <a:spcPct val="90000"/>
            </a:lnSpc>
            <a:spcBef>
              <a:spcPct val="0"/>
            </a:spcBef>
            <a:spcAft>
              <a:spcPct val="35000"/>
            </a:spcAft>
          </a:pPr>
          <a:r>
            <a:rPr lang="en-GB" sz="1400" b="1" kern="1200" dirty="0">
              <a:hlinkClick xmlns:r="http://schemas.openxmlformats.org/officeDocument/2006/relationships" r:id="" action="ppaction://hlinksldjump"/>
            </a:rPr>
            <a:t>The role of a lexical analyser.</a:t>
          </a:r>
          <a:r>
            <a:rPr lang="en-GB" sz="1400" b="1" u="none" kern="1200" dirty="0">
              <a:hlinkClick xmlns:r="http://schemas.openxmlformats.org/officeDocument/2006/relationships" r:id="" action="ppaction://hlinksldjump"/>
            </a:rPr>
            <a:t> </a:t>
          </a:r>
          <a:r>
            <a:rPr lang="en-GB" sz="1400" b="1" u="none" kern="1200" dirty="0"/>
            <a:t>                           </a:t>
          </a:r>
          <a:r>
            <a:rPr lang="en-GB" sz="1400" kern="1200" dirty="0">
              <a:hlinkClick xmlns:r="http://schemas.openxmlformats.org/officeDocument/2006/relationships" r:id="" action="ppaction://hlinksldjump"/>
            </a:rPr>
            <a:t>Questions</a:t>
          </a:r>
          <a:r>
            <a:rPr lang="en-GB" sz="1400" kern="1200" dirty="0"/>
            <a:t>  </a:t>
          </a:r>
          <a:r>
            <a:rPr lang="en-GB" sz="1400" b="1" kern="1200" dirty="0">
              <a:hlinkClick xmlns:r="http://schemas.openxmlformats.org/officeDocument/2006/relationships" r:id="" action="ppaction://hlinksldjump"/>
            </a:rPr>
            <a:t>  </a:t>
          </a:r>
          <a:r>
            <a:rPr lang="en-GB" sz="1400" b="1" u="none" kern="1200" dirty="0">
              <a:hlinkClick xmlns:r="http://schemas.openxmlformats.org/officeDocument/2006/relationships" r:id="" action="ppaction://hlinksldjump"/>
            </a:rPr>
            <a:t>                             </a:t>
          </a:r>
          <a:r>
            <a:rPr lang="en-GB" sz="1400" b="1" kern="1200" dirty="0">
              <a:hlinkClick xmlns:r="http://schemas.openxmlformats.org/officeDocument/2006/relationships" r:id="" action="ppaction://hlinksldjump"/>
            </a:rPr>
            <a:t>       </a:t>
          </a:r>
          <a:r>
            <a:rPr lang="en-GB" sz="1400" kern="1200" dirty="0">
              <a:hlinkClick xmlns:r="http://schemas.openxmlformats.org/officeDocument/2006/relationships" r:id="" action="ppaction://hlinksldjump"/>
            </a:rPr>
            <a:t> </a:t>
          </a:r>
          <a:endParaRPr lang="en-US" sz="1400" kern="1200" dirty="0"/>
        </a:p>
      </dsp:txBody>
      <dsp:txXfrm>
        <a:off x="349609" y="3531136"/>
        <a:ext cx="4571733"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D0E62C-E2AE-4EA5-8DC7-929C97007B9A}">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39199F-BBBE-4279-84BE-4116B3AACFAD}">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88DF3D-D2EB-4069-8BDD-203EB757A428}">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lvl="0" algn="l" defTabSz="1111250">
            <a:lnSpc>
              <a:spcPct val="90000"/>
            </a:lnSpc>
            <a:spcBef>
              <a:spcPct val="0"/>
            </a:spcBef>
            <a:spcAft>
              <a:spcPct val="35000"/>
            </a:spcAft>
          </a:pPr>
          <a:r>
            <a:rPr lang="en-IN" sz="2500" kern="1200" dirty="0"/>
            <a:t>Grammars are classified by the nature of productions used in them. </a:t>
          </a:r>
          <a:endParaRPr lang="en-US" sz="2500" kern="1200" dirty="0"/>
        </a:p>
      </dsp:txBody>
      <dsp:txXfrm>
        <a:off x="2039300" y="956381"/>
        <a:ext cx="4474303" cy="1765627"/>
      </dsp:txXfrm>
    </dsp:sp>
    <dsp:sp modelId="{46A64F84-66FD-4AAB-A499-028C9F2F2E64}">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8CD849-0A11-4949-84CA-FB65D425F726}">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D91A6F-59A5-46DA-8E86-11D98DC6CE5C}">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lvl="0" algn="l" defTabSz="1111250">
            <a:lnSpc>
              <a:spcPct val="90000"/>
            </a:lnSpc>
            <a:spcBef>
              <a:spcPct val="0"/>
            </a:spcBef>
            <a:spcAft>
              <a:spcPct val="35000"/>
            </a:spcAft>
          </a:pPr>
          <a:r>
            <a:rPr lang="en-IN" sz="2500" kern="1200" dirty="0"/>
            <a:t>Each grammar class has its characteristics and limitations.</a:t>
          </a:r>
          <a:endParaRPr lang="en-US" sz="2500" kern="1200" dirty="0"/>
        </a:p>
      </dsp:txBody>
      <dsp:txXfrm>
        <a:off x="2039300" y="3163416"/>
        <a:ext cx="4474303" cy="17656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8FCB2-C1C5-4707-88EA-97B296799F3A}">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C9E9D2-71A1-4B38-A38A-4D0EC6E9B6F3}">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E7F7B3-54AF-4756-A2C0-366A3A023957}">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a:t>The End </a:t>
          </a:r>
          <a:endParaRPr lang="en-US" sz="2500" kern="1200"/>
        </a:p>
      </dsp:txBody>
      <dsp:txXfrm>
        <a:off x="1941716" y="718"/>
        <a:ext cx="4571887" cy="1681139"/>
      </dsp:txXfrm>
    </dsp:sp>
    <dsp:sp modelId="{066B4707-4A7F-42D2-BA5F-3BB0CD5A814B}">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EA072D-8684-4677-8919-0BAF5149196B}">
      <dsp:nvSpPr>
        <dsp:cNvPr id="0" name=""/>
        <dsp:cNvSpPr/>
      </dsp:nvSpPr>
      <dsp:spPr>
        <a:xfrm>
          <a:off x="508544" y="2480399"/>
          <a:ext cx="924626" cy="92462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93303B-7FF9-4556-8AE0-6777BFB14492}">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a:t>of </a:t>
          </a:r>
          <a:endParaRPr lang="en-US" sz="2500" kern="1200"/>
        </a:p>
      </dsp:txBody>
      <dsp:txXfrm>
        <a:off x="1941716" y="2102143"/>
        <a:ext cx="4571887" cy="1681139"/>
      </dsp:txXfrm>
    </dsp:sp>
    <dsp:sp modelId="{6BEA3EC0-0F24-4E19-B676-2E5896DFE290}">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6E0881-C92B-401F-9A45-23F055154F93}">
      <dsp:nvSpPr>
        <dsp:cNvPr id="0" name=""/>
        <dsp:cNvSpPr/>
      </dsp:nvSpPr>
      <dsp:spPr>
        <a:xfrm>
          <a:off x="508544" y="4581824"/>
          <a:ext cx="924626" cy="92462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E06503-FC6A-4EB6-BBE9-711B8586A56A}">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a:t>“Language Processors” Concepts</a:t>
          </a:r>
          <a:endParaRPr lang="en-US" sz="2500" kern="1200"/>
        </a:p>
      </dsp:txBody>
      <dsp:txXfrm>
        <a:off x="1941716" y="4203567"/>
        <a:ext cx="4571887" cy="16811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9E3B52-0C6B-417F-B50D-37BC482B89FC}">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CC86F5-09BB-4F07-8379-1B7C69BCD9B3}">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5CD1A5-0CD4-460C-AFC2-4FEBC7AC7512}">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a:t>The end</a:t>
          </a:r>
          <a:endParaRPr lang="en-US" sz="2500" kern="1200"/>
        </a:p>
      </dsp:txBody>
      <dsp:txXfrm>
        <a:off x="1941716" y="718"/>
        <a:ext cx="4571887" cy="1681139"/>
      </dsp:txXfrm>
    </dsp:sp>
    <dsp:sp modelId="{229C2544-FE00-4F63-9948-BB2A716285D1}">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8918A-F44F-469A-9123-FED9C03B7594}">
      <dsp:nvSpPr>
        <dsp:cNvPr id="0" name=""/>
        <dsp:cNvSpPr/>
      </dsp:nvSpPr>
      <dsp:spPr>
        <a:xfrm>
          <a:off x="508544" y="2480399"/>
          <a:ext cx="924626" cy="92462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292D23-8DF1-4304-97D8-2C41B2CF881A}">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a:t>Of </a:t>
          </a:r>
          <a:endParaRPr lang="en-US" sz="2500" kern="1200"/>
        </a:p>
      </dsp:txBody>
      <dsp:txXfrm>
        <a:off x="1941716" y="2102143"/>
        <a:ext cx="4571887" cy="1681139"/>
      </dsp:txXfrm>
    </dsp:sp>
    <dsp:sp modelId="{C9A4F212-F8F5-45CA-9D35-8EC7DC61D0A0}">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82DE8F-D9BC-4BA0-A080-26CCE7AE1762}">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2DE087-5BE9-4931-BFC2-634CD04CD4D5}">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a:t>Data structures for Language Processors</a:t>
          </a:r>
          <a:endParaRPr lang="en-US" sz="2500" kern="1200"/>
        </a:p>
      </dsp:txBody>
      <dsp:txXfrm>
        <a:off x="1941716" y="4203567"/>
        <a:ext cx="4571887" cy="16811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87DD4D-C9DF-4B0F-B6DB-12971B29A85F}" type="datetimeFigureOut">
              <a:rPr lang="en-IN" smtClean="0"/>
              <a:t>10-01-2022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7ACD1B-7B39-4C69-BA91-0C42E8C1927F}" type="slidenum">
              <a:rPr lang="en-IN" smtClean="0"/>
              <a:t>‹#›</a:t>
            </a:fld>
            <a:endParaRPr lang="en-IN"/>
          </a:p>
        </p:txBody>
      </p:sp>
    </p:spTree>
    <p:extLst>
      <p:ext uri="{BB962C8B-B14F-4D97-AF65-F5344CB8AC3E}">
        <p14:creationId xmlns:p14="http://schemas.microsoft.com/office/powerpoint/2010/main" val="414449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7ACD1B-7B39-4C69-BA91-0C42E8C1927F}" type="slidenum">
              <a:rPr lang="en-IN" smtClean="0"/>
              <a:t>6</a:t>
            </a:fld>
            <a:endParaRPr lang="en-IN"/>
          </a:p>
        </p:txBody>
      </p:sp>
    </p:spTree>
    <p:extLst>
      <p:ext uri="{BB962C8B-B14F-4D97-AF65-F5344CB8AC3E}">
        <p14:creationId xmlns:p14="http://schemas.microsoft.com/office/powerpoint/2010/main" val="4202095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&lt;float&gt; &lt;id, </a:t>
            </a:r>
            <a:r>
              <a:rPr lang="en-IN" dirty="0" err="1"/>
              <a:t>limitedSquaare</a:t>
            </a:r>
            <a:r>
              <a:rPr lang="en-IN" dirty="0"/>
              <a:t>&gt; &lt;(&gt; &lt;id, x&gt; &lt;)&gt; &lt;{&gt; &lt;float&gt; &lt;id, x&gt; &lt;return&gt; &lt;(&gt; &lt;id, x&gt; &lt;op,"&lt;="&gt; &lt;num, -10.0&gt; &lt;op, "||"&gt; &lt;id, x&gt; &lt;op, "&gt;="&gt; &lt;num, 10.0&gt; &lt;)&gt; &lt;op, "?"&gt; &lt;num, 100&gt; &lt;op, ":"&gt; &lt;id, x&gt; &lt;op, "*"&gt; &lt;id, x&gt; &lt;}&gt;</a:t>
            </a:r>
          </a:p>
        </p:txBody>
      </p:sp>
      <p:sp>
        <p:nvSpPr>
          <p:cNvPr id="4" name="Slide Number Placeholder 3"/>
          <p:cNvSpPr>
            <a:spLocks noGrp="1"/>
          </p:cNvSpPr>
          <p:nvPr>
            <p:ph type="sldNum" sz="quarter" idx="5"/>
          </p:nvPr>
        </p:nvSpPr>
        <p:spPr/>
        <p:txBody>
          <a:bodyPr/>
          <a:lstStyle/>
          <a:p>
            <a:fld id="{ED7ACD1B-7B39-4C69-BA91-0C42E8C1927F}" type="slidenum">
              <a:rPr lang="en-IN" smtClean="0"/>
              <a:t>130</a:t>
            </a:fld>
            <a:endParaRPr lang="en-IN"/>
          </a:p>
        </p:txBody>
      </p:sp>
    </p:spTree>
    <p:extLst>
      <p:ext uri="{BB962C8B-B14F-4D97-AF65-F5344CB8AC3E}">
        <p14:creationId xmlns:p14="http://schemas.microsoft.com/office/powerpoint/2010/main" val="1525961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8EDC0B-1225-43B0-8241-F2BDC9014B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BC90C773-AE7F-4148-88D2-4720BE1521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0C34E7DE-3132-4EAB-8580-C27E244C0103}"/>
              </a:ext>
            </a:extLst>
          </p:cNvPr>
          <p:cNvSpPr>
            <a:spLocks noGrp="1"/>
          </p:cNvSpPr>
          <p:nvPr>
            <p:ph type="dt" sz="half" idx="10"/>
          </p:nvPr>
        </p:nvSpPr>
        <p:spPr/>
        <p:txBody>
          <a:bodyPr/>
          <a:lstStyle/>
          <a:p>
            <a:fld id="{1307FD2C-B214-4FB0-A660-71F27A9E028D}" type="datetimeFigureOut">
              <a:rPr lang="en-IN" smtClean="0"/>
              <a:t>10-01-2022</a:t>
            </a:fld>
            <a:endParaRPr lang="en-IN"/>
          </a:p>
        </p:txBody>
      </p:sp>
      <p:sp>
        <p:nvSpPr>
          <p:cNvPr id="5" name="Footer Placeholder 4">
            <a:extLst>
              <a:ext uri="{FF2B5EF4-FFF2-40B4-BE49-F238E27FC236}">
                <a16:creationId xmlns="" xmlns:a16="http://schemas.microsoft.com/office/drawing/2014/main" id="{725AE5FB-6B3A-49FB-8D76-378C1E3720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4D66DF3-04D2-414B-B9FB-092E3A64B309}"/>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3148168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504541-B90E-4BAD-8C3D-E3DAC23272C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F4CFB116-AE64-4E6B-9FA3-CEB58B9BF2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9BC54EBE-D72D-4759-BE1F-99DE62D3FF56}"/>
              </a:ext>
            </a:extLst>
          </p:cNvPr>
          <p:cNvSpPr>
            <a:spLocks noGrp="1"/>
          </p:cNvSpPr>
          <p:nvPr>
            <p:ph type="dt" sz="half" idx="10"/>
          </p:nvPr>
        </p:nvSpPr>
        <p:spPr/>
        <p:txBody>
          <a:bodyPr/>
          <a:lstStyle/>
          <a:p>
            <a:fld id="{1307FD2C-B214-4FB0-A660-71F27A9E028D}" type="datetimeFigureOut">
              <a:rPr lang="en-IN" smtClean="0"/>
              <a:t>10-01-2022</a:t>
            </a:fld>
            <a:endParaRPr lang="en-IN"/>
          </a:p>
        </p:txBody>
      </p:sp>
      <p:sp>
        <p:nvSpPr>
          <p:cNvPr id="5" name="Footer Placeholder 4">
            <a:extLst>
              <a:ext uri="{FF2B5EF4-FFF2-40B4-BE49-F238E27FC236}">
                <a16:creationId xmlns="" xmlns:a16="http://schemas.microsoft.com/office/drawing/2014/main" id="{2396383C-FEB4-49F8-9F7B-07410029E2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77F7E515-6C47-4687-AF3E-CE226B6A7C6B}"/>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1051274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22FA47E-D0FA-41E6-A947-3A1078A2BE5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A26FB276-39BD-410E-91CC-CFDEA601E1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A50D8E68-2EEC-4D43-8B8C-C0CB23AD1BE3}"/>
              </a:ext>
            </a:extLst>
          </p:cNvPr>
          <p:cNvSpPr>
            <a:spLocks noGrp="1"/>
          </p:cNvSpPr>
          <p:nvPr>
            <p:ph type="dt" sz="half" idx="10"/>
          </p:nvPr>
        </p:nvSpPr>
        <p:spPr/>
        <p:txBody>
          <a:bodyPr/>
          <a:lstStyle/>
          <a:p>
            <a:fld id="{1307FD2C-B214-4FB0-A660-71F27A9E028D}" type="datetimeFigureOut">
              <a:rPr lang="en-IN" smtClean="0"/>
              <a:t>10-01-2022</a:t>
            </a:fld>
            <a:endParaRPr lang="en-IN"/>
          </a:p>
        </p:txBody>
      </p:sp>
      <p:sp>
        <p:nvSpPr>
          <p:cNvPr id="5" name="Footer Placeholder 4">
            <a:extLst>
              <a:ext uri="{FF2B5EF4-FFF2-40B4-BE49-F238E27FC236}">
                <a16:creationId xmlns="" xmlns:a16="http://schemas.microsoft.com/office/drawing/2014/main" id="{4D4238CD-95D3-4F6E-9D4D-48AB582950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17387369-0690-456B-9760-397704109489}"/>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826490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8FBDEC-D4B8-442D-BF82-BBCB7F545B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4B15F919-B15D-4C08-AE24-1C04DFC1AF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CE85825E-B183-4787-8DED-6219721F25B6}"/>
              </a:ext>
            </a:extLst>
          </p:cNvPr>
          <p:cNvSpPr>
            <a:spLocks noGrp="1"/>
          </p:cNvSpPr>
          <p:nvPr>
            <p:ph type="dt" sz="half" idx="10"/>
          </p:nvPr>
        </p:nvSpPr>
        <p:spPr/>
        <p:txBody>
          <a:bodyPr/>
          <a:lstStyle/>
          <a:p>
            <a:fld id="{1307FD2C-B214-4FB0-A660-71F27A9E028D}" type="datetimeFigureOut">
              <a:rPr lang="en-IN" smtClean="0"/>
              <a:t>10-01-2022</a:t>
            </a:fld>
            <a:endParaRPr lang="en-IN"/>
          </a:p>
        </p:txBody>
      </p:sp>
      <p:sp>
        <p:nvSpPr>
          <p:cNvPr id="5" name="Footer Placeholder 4">
            <a:extLst>
              <a:ext uri="{FF2B5EF4-FFF2-40B4-BE49-F238E27FC236}">
                <a16:creationId xmlns="" xmlns:a16="http://schemas.microsoft.com/office/drawing/2014/main" id="{E2D3D54A-F964-4B16-B766-FEB5BCA129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AEE59BC-3F83-4E01-B89F-80090410F620}"/>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90980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3683E0-2CC5-45F7-A8D9-D8C4DA4E31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D2D1E4F0-7613-4C46-80F4-91334C06B0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8ED4161D-9AB2-4E0F-956A-3CE95AFC9880}"/>
              </a:ext>
            </a:extLst>
          </p:cNvPr>
          <p:cNvSpPr>
            <a:spLocks noGrp="1"/>
          </p:cNvSpPr>
          <p:nvPr>
            <p:ph type="dt" sz="half" idx="10"/>
          </p:nvPr>
        </p:nvSpPr>
        <p:spPr/>
        <p:txBody>
          <a:bodyPr/>
          <a:lstStyle/>
          <a:p>
            <a:fld id="{1307FD2C-B214-4FB0-A660-71F27A9E028D}" type="datetimeFigureOut">
              <a:rPr lang="en-IN" smtClean="0"/>
              <a:t>10-01-2022</a:t>
            </a:fld>
            <a:endParaRPr lang="en-IN"/>
          </a:p>
        </p:txBody>
      </p:sp>
      <p:sp>
        <p:nvSpPr>
          <p:cNvPr id="5" name="Footer Placeholder 4">
            <a:extLst>
              <a:ext uri="{FF2B5EF4-FFF2-40B4-BE49-F238E27FC236}">
                <a16:creationId xmlns="" xmlns:a16="http://schemas.microsoft.com/office/drawing/2014/main" id="{05A432A2-AE9B-4DE8-844F-5911581B01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7E1EC0C5-27F1-4023-8426-60F1FAEF1031}"/>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4206288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B900B7-25D2-4A29-B5CE-836BAC56A0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F935F0F6-A37C-40F7-89A7-1C6EA95B22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255EC881-D087-4AD8-B51D-14ABDADABB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74A2C9B6-E446-4F79-B557-817FAF71D4CE}"/>
              </a:ext>
            </a:extLst>
          </p:cNvPr>
          <p:cNvSpPr>
            <a:spLocks noGrp="1"/>
          </p:cNvSpPr>
          <p:nvPr>
            <p:ph type="dt" sz="half" idx="10"/>
          </p:nvPr>
        </p:nvSpPr>
        <p:spPr/>
        <p:txBody>
          <a:bodyPr/>
          <a:lstStyle/>
          <a:p>
            <a:fld id="{1307FD2C-B214-4FB0-A660-71F27A9E028D}" type="datetimeFigureOut">
              <a:rPr lang="en-IN" smtClean="0"/>
              <a:t>10-01-2022</a:t>
            </a:fld>
            <a:endParaRPr lang="en-IN"/>
          </a:p>
        </p:txBody>
      </p:sp>
      <p:sp>
        <p:nvSpPr>
          <p:cNvPr id="6" name="Footer Placeholder 5">
            <a:extLst>
              <a:ext uri="{FF2B5EF4-FFF2-40B4-BE49-F238E27FC236}">
                <a16:creationId xmlns="" xmlns:a16="http://schemas.microsoft.com/office/drawing/2014/main" id="{1D37DC1D-555A-40B7-9BC2-955F3D25A8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BB9029E0-D844-44F1-8073-CB031C5854F5}"/>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3679637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5A8081-7999-4440-B7CC-1C532A4650E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653727BB-1AF5-489F-8252-453F43FBA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7E376F18-088C-4146-AF03-15715DA692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BF15EAC9-95DE-4A04-9498-F3D4F4F982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7D5F9D74-60CD-489A-B7A3-EE21BD93CC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FE3F79E7-DA9C-42ED-A1E0-BA312040399C}"/>
              </a:ext>
            </a:extLst>
          </p:cNvPr>
          <p:cNvSpPr>
            <a:spLocks noGrp="1"/>
          </p:cNvSpPr>
          <p:nvPr>
            <p:ph type="dt" sz="half" idx="10"/>
          </p:nvPr>
        </p:nvSpPr>
        <p:spPr/>
        <p:txBody>
          <a:bodyPr/>
          <a:lstStyle/>
          <a:p>
            <a:fld id="{1307FD2C-B214-4FB0-A660-71F27A9E028D}" type="datetimeFigureOut">
              <a:rPr lang="en-IN" smtClean="0"/>
              <a:t>10-01-2022</a:t>
            </a:fld>
            <a:endParaRPr lang="en-IN"/>
          </a:p>
        </p:txBody>
      </p:sp>
      <p:sp>
        <p:nvSpPr>
          <p:cNvPr id="8" name="Footer Placeholder 7">
            <a:extLst>
              <a:ext uri="{FF2B5EF4-FFF2-40B4-BE49-F238E27FC236}">
                <a16:creationId xmlns="" xmlns:a16="http://schemas.microsoft.com/office/drawing/2014/main" id="{007E00B0-9BD0-4D7C-B145-140100D0AA7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CA25D870-8FDB-471D-9F19-C8A34A012418}"/>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2126114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3A3AD3-0A77-4FF2-B58B-F551A5304DD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A163BC39-41C9-41A8-B48B-81597424BEEF}"/>
              </a:ext>
            </a:extLst>
          </p:cNvPr>
          <p:cNvSpPr>
            <a:spLocks noGrp="1"/>
          </p:cNvSpPr>
          <p:nvPr>
            <p:ph type="dt" sz="half" idx="10"/>
          </p:nvPr>
        </p:nvSpPr>
        <p:spPr/>
        <p:txBody>
          <a:bodyPr/>
          <a:lstStyle/>
          <a:p>
            <a:fld id="{1307FD2C-B214-4FB0-A660-71F27A9E028D}" type="datetimeFigureOut">
              <a:rPr lang="en-IN" smtClean="0"/>
              <a:t>10-01-2022</a:t>
            </a:fld>
            <a:endParaRPr lang="en-IN"/>
          </a:p>
        </p:txBody>
      </p:sp>
      <p:sp>
        <p:nvSpPr>
          <p:cNvPr id="4" name="Footer Placeholder 3">
            <a:extLst>
              <a:ext uri="{FF2B5EF4-FFF2-40B4-BE49-F238E27FC236}">
                <a16:creationId xmlns="" xmlns:a16="http://schemas.microsoft.com/office/drawing/2014/main" id="{6591DB3F-0619-4431-84D5-6593B383D19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D7E467AA-6EBF-4454-8E1C-741990847554}"/>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4285923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CF358662-3173-4EB0-B64D-E16133AF4083}"/>
              </a:ext>
            </a:extLst>
          </p:cNvPr>
          <p:cNvSpPr>
            <a:spLocks noGrp="1"/>
          </p:cNvSpPr>
          <p:nvPr>
            <p:ph type="dt" sz="half" idx="10"/>
          </p:nvPr>
        </p:nvSpPr>
        <p:spPr/>
        <p:txBody>
          <a:bodyPr/>
          <a:lstStyle/>
          <a:p>
            <a:fld id="{1307FD2C-B214-4FB0-A660-71F27A9E028D}" type="datetimeFigureOut">
              <a:rPr lang="en-IN" smtClean="0"/>
              <a:t>10-01-2022</a:t>
            </a:fld>
            <a:endParaRPr lang="en-IN"/>
          </a:p>
        </p:txBody>
      </p:sp>
      <p:sp>
        <p:nvSpPr>
          <p:cNvPr id="3" name="Footer Placeholder 2">
            <a:extLst>
              <a:ext uri="{FF2B5EF4-FFF2-40B4-BE49-F238E27FC236}">
                <a16:creationId xmlns="" xmlns:a16="http://schemas.microsoft.com/office/drawing/2014/main" id="{53DF4E68-65E7-42C8-875E-0347567A955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E9E34635-03C2-4E18-8BB7-92068421883D}"/>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1143966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65C61F-062E-4445-931D-6C3E860723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2E5277C7-5877-4870-9FA9-309550E263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08F8EB7F-5DC2-4CE4-B569-A7F5EF8BB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BA4A2758-0E9C-4A00-948A-6FF399D6E611}"/>
              </a:ext>
            </a:extLst>
          </p:cNvPr>
          <p:cNvSpPr>
            <a:spLocks noGrp="1"/>
          </p:cNvSpPr>
          <p:nvPr>
            <p:ph type="dt" sz="half" idx="10"/>
          </p:nvPr>
        </p:nvSpPr>
        <p:spPr/>
        <p:txBody>
          <a:bodyPr/>
          <a:lstStyle/>
          <a:p>
            <a:fld id="{1307FD2C-B214-4FB0-A660-71F27A9E028D}" type="datetimeFigureOut">
              <a:rPr lang="en-IN" smtClean="0"/>
              <a:t>10-01-2022</a:t>
            </a:fld>
            <a:endParaRPr lang="en-IN"/>
          </a:p>
        </p:txBody>
      </p:sp>
      <p:sp>
        <p:nvSpPr>
          <p:cNvPr id="6" name="Footer Placeholder 5">
            <a:extLst>
              <a:ext uri="{FF2B5EF4-FFF2-40B4-BE49-F238E27FC236}">
                <a16:creationId xmlns="" xmlns:a16="http://schemas.microsoft.com/office/drawing/2014/main" id="{76FF22DD-9B3F-4F50-96FF-D77D0E6695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BCE530FC-D3D4-490D-AF6D-2ABEE5801E6A}"/>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1820310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0FD373-57C0-4CF0-8D60-ABC5231708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4C7141C3-9ED2-4904-8372-B3384DF72C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37F41FDD-D0C2-4B93-8C75-4500A02844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9E21957-67BF-49A3-A62C-8F69CCA384AE}"/>
              </a:ext>
            </a:extLst>
          </p:cNvPr>
          <p:cNvSpPr>
            <a:spLocks noGrp="1"/>
          </p:cNvSpPr>
          <p:nvPr>
            <p:ph type="dt" sz="half" idx="10"/>
          </p:nvPr>
        </p:nvSpPr>
        <p:spPr/>
        <p:txBody>
          <a:bodyPr/>
          <a:lstStyle/>
          <a:p>
            <a:fld id="{1307FD2C-B214-4FB0-A660-71F27A9E028D}" type="datetimeFigureOut">
              <a:rPr lang="en-IN" smtClean="0"/>
              <a:t>10-01-2022</a:t>
            </a:fld>
            <a:endParaRPr lang="en-IN"/>
          </a:p>
        </p:txBody>
      </p:sp>
      <p:sp>
        <p:nvSpPr>
          <p:cNvPr id="6" name="Footer Placeholder 5">
            <a:extLst>
              <a:ext uri="{FF2B5EF4-FFF2-40B4-BE49-F238E27FC236}">
                <a16:creationId xmlns="" xmlns:a16="http://schemas.microsoft.com/office/drawing/2014/main" id="{4D690DA0-79ED-41D8-B591-7B1BF0E4BF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0C95A083-4874-4EF2-B83D-B32A140494D1}"/>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4000078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BBD6F32-E650-477C-87F0-DB994A5677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5AFE9563-598A-447E-BC9C-2E60DA682E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2BAED0C-9806-4C93-B3A1-2B0772D6FF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07FD2C-B214-4FB0-A660-71F27A9E028D}" type="datetimeFigureOut">
              <a:rPr lang="en-IN" smtClean="0"/>
              <a:t>10-01-2022</a:t>
            </a:fld>
            <a:endParaRPr lang="en-IN"/>
          </a:p>
        </p:txBody>
      </p:sp>
      <p:sp>
        <p:nvSpPr>
          <p:cNvPr id="5" name="Footer Placeholder 4">
            <a:extLst>
              <a:ext uri="{FF2B5EF4-FFF2-40B4-BE49-F238E27FC236}">
                <a16:creationId xmlns="" xmlns:a16="http://schemas.microsoft.com/office/drawing/2014/main" id="{5552C2FC-2B4B-4C28-9917-9BA09CD692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7A6E0743-F087-4D72-A6ED-BFAA2A21B3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75E46-DE07-4813-AD0C-8D17C42A0945}" type="slidenum">
              <a:rPr lang="en-IN" smtClean="0"/>
              <a:t>‹#›</a:t>
            </a:fld>
            <a:endParaRPr lang="en-IN"/>
          </a:p>
        </p:txBody>
      </p:sp>
    </p:spTree>
    <p:extLst>
      <p:ext uri="{BB962C8B-B14F-4D97-AF65-F5344CB8AC3E}">
        <p14:creationId xmlns:p14="http://schemas.microsoft.com/office/powerpoint/2010/main" val="273883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4.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12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14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6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203.png"/><Relationship Id="rId4" Type="http://schemas.openxmlformats.org/officeDocument/2006/relationships/image" Target="../media/image202.png"/></Relationships>
</file>

<file path=ppt/slides/_rels/slide17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0.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catalog.compilertools.net/optim.html" TargetMode="External"/><Relationship Id="rId2" Type="http://schemas.openxmlformats.org/officeDocument/2006/relationships/hyperlink" Target="http://catalog.compilertools.net/lexparse.html"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9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4E1BEB12-92AF-4445-98AD-4C7756E7C93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D0522C2C-7B5C-48A7-A969-03941E5D2E7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 xmlns:a16="http://schemas.microsoft.com/office/drawing/2014/main" id="{9C682A1A-5B2D-4111-BBD6-620165633E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 xmlns:a16="http://schemas.microsoft.com/office/drawing/2014/main" id="{D6EE29F2-D77F-4BD0-A20B-334D316A1C9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 xmlns:a16="http://schemas.microsoft.com/office/drawing/2014/main" id="{22D09ED2-868F-42C6-866E-F92E0CEF31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A7D252E1-A868-4111-B808-1150947F887C}"/>
              </a:ext>
            </a:extLst>
          </p:cNvPr>
          <p:cNvSpPr>
            <a:spLocks noGrp="1"/>
          </p:cNvSpPr>
          <p:nvPr>
            <p:ph type="ctrTitle"/>
          </p:nvPr>
        </p:nvSpPr>
        <p:spPr>
          <a:xfrm>
            <a:off x="4038600" y="1939159"/>
            <a:ext cx="7644627" cy="2751086"/>
          </a:xfrm>
        </p:spPr>
        <p:txBody>
          <a:bodyPr>
            <a:normAutofit/>
          </a:bodyPr>
          <a:lstStyle/>
          <a:p>
            <a:pPr algn="r"/>
            <a:r>
              <a:rPr lang="en-US" dirty="0"/>
              <a:t>Compiler Construction</a:t>
            </a:r>
            <a:endParaRPr lang="en-IN"/>
          </a:p>
        </p:txBody>
      </p:sp>
      <p:sp>
        <p:nvSpPr>
          <p:cNvPr id="3" name="Subtitle 2">
            <a:extLst>
              <a:ext uri="{FF2B5EF4-FFF2-40B4-BE49-F238E27FC236}">
                <a16:creationId xmlns="" xmlns:a16="http://schemas.microsoft.com/office/drawing/2014/main" id="{3903B1D7-330C-445A-95F4-4DCD13ED8340}"/>
              </a:ext>
            </a:extLst>
          </p:cNvPr>
          <p:cNvSpPr>
            <a:spLocks noGrp="1"/>
          </p:cNvSpPr>
          <p:nvPr>
            <p:ph type="subTitle" idx="1"/>
          </p:nvPr>
        </p:nvSpPr>
        <p:spPr>
          <a:xfrm>
            <a:off x="4038600" y="4782320"/>
            <a:ext cx="7644627" cy="1329443"/>
          </a:xfrm>
        </p:spPr>
        <p:txBody>
          <a:bodyPr>
            <a:normAutofit/>
          </a:bodyPr>
          <a:lstStyle/>
          <a:p>
            <a:pPr algn="r"/>
            <a:r>
              <a:rPr lang="en-US" dirty="0"/>
              <a:t>COMP 7.1</a:t>
            </a:r>
            <a:endParaRPr lang="en-US"/>
          </a:p>
          <a:p>
            <a:pPr algn="r"/>
            <a:r>
              <a:rPr lang="en-US" dirty="0"/>
              <a:t>Unit 1</a:t>
            </a:r>
            <a:endParaRPr lang="en-US"/>
          </a:p>
          <a:p>
            <a:pPr algn="r"/>
            <a:endParaRPr lang="en-IN"/>
          </a:p>
        </p:txBody>
      </p:sp>
    </p:spTree>
    <p:extLst>
      <p:ext uri="{BB962C8B-B14F-4D97-AF65-F5344CB8AC3E}">
        <p14:creationId xmlns:p14="http://schemas.microsoft.com/office/powerpoint/2010/main" val="1192324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D4ECC77-A5C6-4FE9-AD81-191843AA0B6E}"/>
              </a:ext>
            </a:extLst>
          </p:cNvPr>
          <p:cNvSpPr>
            <a:spLocks noGrp="1"/>
          </p:cNvSpPr>
          <p:nvPr>
            <p:ph idx="1"/>
          </p:nvPr>
        </p:nvSpPr>
        <p:spPr>
          <a:xfrm>
            <a:off x="648931" y="438412"/>
            <a:ext cx="3505494" cy="5785408"/>
          </a:xfrm>
        </p:spPr>
        <p:txBody>
          <a:bodyPr>
            <a:normAutofit/>
          </a:bodyPr>
          <a:lstStyle/>
          <a:p>
            <a:endParaRPr lang="en-IN" sz="1900" dirty="0"/>
          </a:p>
          <a:p>
            <a:endParaRPr lang="en-IN" sz="1900" dirty="0"/>
          </a:p>
          <a:p>
            <a:endParaRPr lang="en-IN" sz="1900" dirty="0"/>
          </a:p>
          <a:p>
            <a:r>
              <a:rPr lang="en-IN" sz="1900" dirty="0"/>
              <a:t>Figure ‘a’ – Pre-processor converts the input source program C++ into another high level language program</a:t>
            </a:r>
          </a:p>
          <a:p>
            <a:endParaRPr lang="en-IN" sz="1900" dirty="0"/>
          </a:p>
          <a:p>
            <a:endParaRPr lang="en-IN" sz="1900" dirty="0"/>
          </a:p>
          <a:p>
            <a:endParaRPr lang="en-IN" sz="1900" dirty="0"/>
          </a:p>
          <a:p>
            <a:endParaRPr lang="en-IN" sz="1900" dirty="0"/>
          </a:p>
          <a:p>
            <a:r>
              <a:rPr lang="en-IN" sz="1900" dirty="0"/>
              <a:t>Figure ‘b’ – Language translator for C++ since it produces a machine language program</a:t>
            </a:r>
          </a:p>
          <a:p>
            <a:endParaRPr lang="en-IN" sz="1900" dirty="0"/>
          </a:p>
        </p:txBody>
      </p:sp>
      <p:sp>
        <p:nvSpPr>
          <p:cNvPr id="10" name="Rectangle 9">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 xmlns:a16="http://schemas.microsoft.com/office/drawing/2014/main" id="{909FB518-1EB8-4B99-B894-6844FCC6F730}"/>
              </a:ext>
            </a:extLst>
          </p:cNvPr>
          <p:cNvPicPr>
            <a:picLocks noChangeAspect="1"/>
          </p:cNvPicPr>
          <p:nvPr/>
        </p:nvPicPr>
        <p:blipFill>
          <a:blip r:embed="rId2"/>
          <a:stretch>
            <a:fillRect/>
          </a:stretch>
        </p:blipFill>
        <p:spPr>
          <a:xfrm>
            <a:off x="5405862" y="1066438"/>
            <a:ext cx="6019331" cy="4721878"/>
          </a:xfrm>
          <a:prstGeom prst="rect">
            <a:avLst/>
          </a:prstGeom>
          <a:effectLst/>
        </p:spPr>
      </p:pic>
    </p:spTree>
    <p:extLst>
      <p:ext uri="{BB962C8B-B14F-4D97-AF65-F5344CB8AC3E}">
        <p14:creationId xmlns:p14="http://schemas.microsoft.com/office/powerpoint/2010/main" val="410699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B0E3D6-7488-443C-8814-C727241E5AEC}"/>
              </a:ext>
            </a:extLst>
          </p:cNvPr>
          <p:cNvSpPr>
            <a:spLocks noGrp="1"/>
          </p:cNvSpPr>
          <p:nvPr>
            <p:ph type="title"/>
          </p:nvPr>
        </p:nvSpPr>
        <p:spPr/>
        <p:txBody>
          <a:bodyPr/>
          <a:lstStyle/>
          <a:p>
            <a:r>
              <a:rPr lang="en-IN" dirty="0"/>
              <a:t>More questions</a:t>
            </a:r>
          </a:p>
        </p:txBody>
      </p:sp>
      <p:sp>
        <p:nvSpPr>
          <p:cNvPr id="3" name="Content Placeholder 2">
            <a:extLst>
              <a:ext uri="{FF2B5EF4-FFF2-40B4-BE49-F238E27FC236}">
                <a16:creationId xmlns="" xmlns:a16="http://schemas.microsoft.com/office/drawing/2014/main" id="{A11A668E-1F3E-4BEF-945B-8E60ABC81687}"/>
              </a:ext>
            </a:extLst>
          </p:cNvPr>
          <p:cNvSpPr>
            <a:spLocks noGrp="1"/>
          </p:cNvSpPr>
          <p:nvPr>
            <p:ph idx="1"/>
          </p:nvPr>
        </p:nvSpPr>
        <p:spPr/>
        <p:txBody>
          <a:bodyPr/>
          <a:lstStyle/>
          <a:p>
            <a:r>
              <a:rPr lang="en-IN" dirty="0"/>
              <a:t>With the help of a neat diagram explain the different phases of compiler construction.							       [10]</a:t>
            </a:r>
          </a:p>
          <a:p>
            <a:r>
              <a:rPr lang="en-IN" dirty="0"/>
              <a:t>Write a short note on the different compiler construction tools.     [04]</a:t>
            </a:r>
          </a:p>
        </p:txBody>
      </p:sp>
      <p:pic>
        <p:nvPicPr>
          <p:cNvPr id="4" name="Picture 3"/>
          <p:cNvPicPr>
            <a:picLocks noChangeAspect="1"/>
          </p:cNvPicPr>
          <p:nvPr/>
        </p:nvPicPr>
        <p:blipFill>
          <a:blip r:embed="rId2"/>
          <a:stretch>
            <a:fillRect/>
          </a:stretch>
        </p:blipFill>
        <p:spPr>
          <a:xfrm>
            <a:off x="960663" y="3706018"/>
            <a:ext cx="10523765" cy="942881"/>
          </a:xfrm>
          <a:prstGeom prst="rect">
            <a:avLst/>
          </a:prstGeom>
        </p:spPr>
      </p:pic>
    </p:spTree>
    <p:extLst>
      <p:ext uri="{BB962C8B-B14F-4D97-AF65-F5344CB8AC3E}">
        <p14:creationId xmlns:p14="http://schemas.microsoft.com/office/powerpoint/2010/main" val="20560558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0950BA-B328-42EA-99B8-1AEB1E8A1259}"/>
              </a:ext>
            </a:extLst>
          </p:cNvPr>
          <p:cNvSpPr>
            <a:spLocks noGrp="1"/>
          </p:cNvSpPr>
          <p:nvPr>
            <p:ph type="title"/>
          </p:nvPr>
        </p:nvSpPr>
        <p:spPr/>
        <p:txBody>
          <a:bodyPr/>
          <a:lstStyle/>
          <a:p>
            <a:r>
              <a:rPr lang="en-GB" dirty="0"/>
              <a:t>Bootstrapping and Porting</a:t>
            </a:r>
            <a:endParaRPr lang="en-IN" dirty="0"/>
          </a:p>
        </p:txBody>
      </p:sp>
      <p:sp>
        <p:nvSpPr>
          <p:cNvPr id="3" name="Content Placeholder 2">
            <a:extLst>
              <a:ext uri="{FF2B5EF4-FFF2-40B4-BE49-F238E27FC236}">
                <a16:creationId xmlns="" xmlns:a16="http://schemas.microsoft.com/office/drawing/2014/main" id="{634F0F1B-5FA2-48B7-9356-C4E3656D4196}"/>
              </a:ext>
            </a:extLst>
          </p:cNvPr>
          <p:cNvSpPr>
            <a:spLocks noGrp="1"/>
          </p:cNvSpPr>
          <p:nvPr>
            <p:ph idx="1"/>
          </p:nvPr>
        </p:nvSpPr>
        <p:spPr/>
        <p:txBody>
          <a:bodyPr/>
          <a:lstStyle/>
          <a:p>
            <a:r>
              <a:rPr lang="en-GB" dirty="0"/>
              <a:t>Chapter 1.6</a:t>
            </a:r>
          </a:p>
          <a:p>
            <a:r>
              <a:rPr lang="en-GB" dirty="0"/>
              <a:t>Reference:</a:t>
            </a:r>
          </a:p>
          <a:p>
            <a:pPr lvl="1"/>
            <a:r>
              <a:rPr lang="en-GB" dirty="0"/>
              <a:t>Louden; Compiler Construction, Principles and Practice; Galgotia Publication, ISBN:0-534-93972-4</a:t>
            </a:r>
            <a:endParaRPr lang="en-IN" dirty="0"/>
          </a:p>
        </p:txBody>
      </p:sp>
    </p:spTree>
    <p:extLst>
      <p:ext uri="{BB962C8B-B14F-4D97-AF65-F5344CB8AC3E}">
        <p14:creationId xmlns:p14="http://schemas.microsoft.com/office/powerpoint/2010/main" val="404847902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9013FDC-F685-44DD-9984-FA24DEBE974D}"/>
              </a:ext>
            </a:extLst>
          </p:cNvPr>
          <p:cNvSpPr>
            <a:spLocks noGrp="1"/>
          </p:cNvSpPr>
          <p:nvPr>
            <p:ph idx="1"/>
          </p:nvPr>
        </p:nvSpPr>
        <p:spPr>
          <a:xfrm>
            <a:off x="838200" y="676405"/>
            <a:ext cx="10515600" cy="5500558"/>
          </a:xfrm>
        </p:spPr>
        <p:txBody>
          <a:bodyPr/>
          <a:lstStyle/>
          <a:p>
            <a:r>
              <a:rPr lang="en-IN" dirty="0"/>
              <a:t>Determining factors in the structure of a compiler:</a:t>
            </a:r>
          </a:p>
          <a:p>
            <a:pPr lvl="1"/>
            <a:r>
              <a:rPr lang="en-IN" dirty="0"/>
              <a:t>Source language</a:t>
            </a:r>
          </a:p>
          <a:p>
            <a:pPr lvl="1"/>
            <a:r>
              <a:rPr lang="en-IN" dirty="0"/>
              <a:t>Target language</a:t>
            </a:r>
          </a:p>
          <a:p>
            <a:pPr lvl="1"/>
            <a:r>
              <a:rPr lang="en-IN" dirty="0"/>
              <a:t>Front-end handles source language issues</a:t>
            </a:r>
          </a:p>
          <a:p>
            <a:pPr lvl="1"/>
            <a:r>
              <a:rPr lang="en-IN" dirty="0"/>
              <a:t>Back-end handles target language issues</a:t>
            </a:r>
          </a:p>
          <a:p>
            <a:pPr marL="228600" lvl="1">
              <a:spcBef>
                <a:spcPts val="1000"/>
              </a:spcBef>
            </a:pPr>
            <a:r>
              <a:rPr lang="en-IN" sz="2800" dirty="0"/>
              <a:t>A 3rd language involved in the compiler construction process:</a:t>
            </a:r>
          </a:p>
          <a:p>
            <a:pPr marL="685800" lvl="2">
              <a:spcBef>
                <a:spcPts val="1000"/>
              </a:spcBef>
            </a:pPr>
            <a:r>
              <a:rPr lang="en-IN" sz="2400" dirty="0"/>
              <a:t>The language in which the compiler itself is written</a:t>
            </a:r>
          </a:p>
          <a:p>
            <a:pPr marL="685800" lvl="2">
              <a:spcBef>
                <a:spcPts val="1000"/>
              </a:spcBef>
            </a:pPr>
            <a:r>
              <a:rPr lang="en-IN" sz="2400" dirty="0"/>
              <a:t>Implementation/Host language</a:t>
            </a:r>
          </a:p>
          <a:p>
            <a:pPr marL="685800" lvl="2">
              <a:spcBef>
                <a:spcPts val="1000"/>
              </a:spcBef>
            </a:pPr>
            <a:r>
              <a:rPr lang="en-IN" sz="2400" dirty="0"/>
              <a:t>To execute immediately this language –&gt; machine language (first compilers)</a:t>
            </a:r>
          </a:p>
          <a:p>
            <a:pPr marL="685800" lvl="2">
              <a:spcBef>
                <a:spcPts val="1000"/>
              </a:spcBef>
            </a:pPr>
            <a:endParaRPr lang="en-IN" sz="2400" dirty="0"/>
          </a:p>
          <a:p>
            <a:pPr marL="685800" lvl="2">
              <a:spcBef>
                <a:spcPts val="1000"/>
              </a:spcBef>
            </a:pPr>
            <a:endParaRPr lang="en-IN" sz="2400" dirty="0"/>
          </a:p>
        </p:txBody>
      </p:sp>
      <p:pic>
        <p:nvPicPr>
          <p:cNvPr id="5" name="Picture 4">
            <a:extLst>
              <a:ext uri="{FF2B5EF4-FFF2-40B4-BE49-F238E27FC236}">
                <a16:creationId xmlns="" xmlns:a16="http://schemas.microsoft.com/office/drawing/2014/main" id="{EDF20A15-B372-4FCB-B265-01011652E596}"/>
              </a:ext>
            </a:extLst>
          </p:cNvPr>
          <p:cNvPicPr>
            <a:picLocks noChangeAspect="1"/>
          </p:cNvPicPr>
          <p:nvPr/>
        </p:nvPicPr>
        <p:blipFill>
          <a:blip r:embed="rId2"/>
          <a:stretch>
            <a:fillRect/>
          </a:stretch>
        </p:blipFill>
        <p:spPr>
          <a:xfrm>
            <a:off x="1522891" y="4782267"/>
            <a:ext cx="9449909" cy="1497671"/>
          </a:xfrm>
          <a:prstGeom prst="rect">
            <a:avLst/>
          </a:prstGeom>
        </p:spPr>
      </p:pic>
      <p:sp>
        <p:nvSpPr>
          <p:cNvPr id="6" name="TextBox 5">
            <a:extLst>
              <a:ext uri="{FF2B5EF4-FFF2-40B4-BE49-F238E27FC236}">
                <a16:creationId xmlns="" xmlns:a16="http://schemas.microsoft.com/office/drawing/2014/main" id="{34CA1BBC-FC0E-4941-BBE7-A073D4C22765}"/>
              </a:ext>
            </a:extLst>
          </p:cNvPr>
          <p:cNvSpPr txBox="1"/>
          <p:nvPr/>
        </p:nvSpPr>
        <p:spPr>
          <a:xfrm>
            <a:off x="5336088" y="5160723"/>
            <a:ext cx="2279737" cy="646331"/>
          </a:xfrm>
          <a:prstGeom prst="rect">
            <a:avLst/>
          </a:prstGeom>
          <a:noFill/>
        </p:spPr>
        <p:txBody>
          <a:bodyPr wrap="square" rtlCol="0">
            <a:spAutoFit/>
          </a:bodyPr>
          <a:lstStyle/>
          <a:p>
            <a:r>
              <a:rPr lang="en-IN" dirty="0">
                <a:solidFill>
                  <a:schemeClr val="bg1"/>
                </a:solidFill>
              </a:rPr>
              <a:t>Existing Compiler     for language B</a:t>
            </a:r>
          </a:p>
        </p:txBody>
      </p:sp>
    </p:spTree>
    <p:extLst>
      <p:ext uri="{BB962C8B-B14F-4D97-AF65-F5344CB8AC3E}">
        <p14:creationId xmlns:p14="http://schemas.microsoft.com/office/powerpoint/2010/main" val="61179743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6202B4D-2145-491B-9D7D-63776D05CC38}"/>
              </a:ext>
            </a:extLst>
          </p:cNvPr>
          <p:cNvSpPr>
            <a:spLocks noGrp="1"/>
          </p:cNvSpPr>
          <p:nvPr>
            <p:ph idx="1"/>
          </p:nvPr>
        </p:nvSpPr>
        <p:spPr>
          <a:xfrm>
            <a:off x="838200" y="488515"/>
            <a:ext cx="10515600" cy="5688448"/>
          </a:xfrm>
        </p:spPr>
        <p:txBody>
          <a:bodyPr/>
          <a:lstStyle/>
          <a:p>
            <a:r>
              <a:rPr lang="en-IN" dirty="0"/>
              <a:t>Compiling situations are described by drawing a compiler as a T-diagram</a:t>
            </a:r>
          </a:p>
          <a:p>
            <a:endParaRPr lang="en-IN" dirty="0"/>
          </a:p>
          <a:p>
            <a:endParaRPr lang="en-IN" dirty="0"/>
          </a:p>
          <a:p>
            <a:endParaRPr lang="en-IN" dirty="0"/>
          </a:p>
          <a:p>
            <a:endParaRPr lang="en-IN" dirty="0"/>
          </a:p>
          <a:p>
            <a:r>
              <a:rPr lang="en-IN" dirty="0"/>
              <a:t>H – </a:t>
            </a:r>
            <a:r>
              <a:rPr lang="en-IN" i="1" dirty="0"/>
              <a:t>Host language</a:t>
            </a:r>
            <a:r>
              <a:rPr lang="en-IN" dirty="0"/>
              <a:t>: compiler written in H that translates</a:t>
            </a:r>
          </a:p>
          <a:p>
            <a:r>
              <a:rPr lang="en-IN" dirty="0"/>
              <a:t>S – </a:t>
            </a:r>
            <a:r>
              <a:rPr lang="en-IN" i="1" dirty="0"/>
              <a:t>Source language </a:t>
            </a:r>
            <a:r>
              <a:rPr lang="en-IN" dirty="0"/>
              <a:t>into</a:t>
            </a:r>
          </a:p>
          <a:p>
            <a:r>
              <a:rPr lang="en-IN" dirty="0"/>
              <a:t>T – </a:t>
            </a:r>
            <a:r>
              <a:rPr lang="en-IN" i="1" dirty="0"/>
              <a:t>Target language</a:t>
            </a:r>
          </a:p>
          <a:p>
            <a:r>
              <a:rPr lang="en-IN" dirty="0"/>
              <a:t>The compiler runs on machine H</a:t>
            </a:r>
          </a:p>
          <a:p>
            <a:r>
              <a:rPr lang="en-IN" dirty="0"/>
              <a:t>Typically, H is the same as T</a:t>
            </a:r>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 xmlns:a16="http://schemas.microsoft.com/office/drawing/2014/main" id="{964CA5E7-7FF9-4224-83C2-76687334E2D4}"/>
              </a:ext>
            </a:extLst>
          </p:cNvPr>
          <p:cNvPicPr>
            <a:picLocks noChangeAspect="1"/>
          </p:cNvPicPr>
          <p:nvPr/>
        </p:nvPicPr>
        <p:blipFill>
          <a:blip r:embed="rId2"/>
          <a:stretch>
            <a:fillRect/>
          </a:stretch>
        </p:blipFill>
        <p:spPr>
          <a:xfrm>
            <a:off x="3731516" y="1040008"/>
            <a:ext cx="2907278" cy="2292731"/>
          </a:xfrm>
          <a:prstGeom prst="rect">
            <a:avLst/>
          </a:prstGeom>
        </p:spPr>
      </p:pic>
    </p:spTree>
    <p:extLst>
      <p:ext uri="{BB962C8B-B14F-4D97-AF65-F5344CB8AC3E}">
        <p14:creationId xmlns:p14="http://schemas.microsoft.com/office/powerpoint/2010/main" val="38674346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EC162B19-4E0C-4DEA-8DEE-2E6AAD1AE0D0}"/>
              </a:ext>
            </a:extLst>
          </p:cNvPr>
          <p:cNvPicPr>
            <a:picLocks noChangeAspect="1"/>
          </p:cNvPicPr>
          <p:nvPr/>
        </p:nvPicPr>
        <p:blipFill>
          <a:blip r:embed="rId2"/>
          <a:stretch>
            <a:fillRect/>
          </a:stretch>
        </p:blipFill>
        <p:spPr>
          <a:xfrm>
            <a:off x="349685" y="480621"/>
            <a:ext cx="10753353" cy="4009960"/>
          </a:xfrm>
          <a:prstGeom prst="rect">
            <a:avLst/>
          </a:prstGeom>
        </p:spPr>
      </p:pic>
    </p:spTree>
    <p:extLst>
      <p:ext uri="{BB962C8B-B14F-4D97-AF65-F5344CB8AC3E}">
        <p14:creationId xmlns:p14="http://schemas.microsoft.com/office/powerpoint/2010/main" val="23928741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10E0E4E7-AF48-4167-92BB-16B2A6A1CD6F}"/>
              </a:ext>
            </a:extLst>
          </p:cNvPr>
          <p:cNvPicPr>
            <a:picLocks noChangeAspect="1"/>
          </p:cNvPicPr>
          <p:nvPr/>
        </p:nvPicPr>
        <p:blipFill>
          <a:blip r:embed="rId2"/>
          <a:stretch>
            <a:fillRect/>
          </a:stretch>
        </p:blipFill>
        <p:spPr>
          <a:xfrm>
            <a:off x="673427" y="1092080"/>
            <a:ext cx="10505009" cy="3610671"/>
          </a:xfrm>
          <a:prstGeom prst="rect">
            <a:avLst/>
          </a:prstGeom>
        </p:spPr>
      </p:pic>
    </p:spTree>
    <p:extLst>
      <p:ext uri="{BB962C8B-B14F-4D97-AF65-F5344CB8AC3E}">
        <p14:creationId xmlns:p14="http://schemas.microsoft.com/office/powerpoint/2010/main" val="1321688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86E8886-0967-4575-8F82-3F3134E91556}"/>
              </a:ext>
            </a:extLst>
          </p:cNvPr>
          <p:cNvSpPr>
            <a:spLocks noGrp="1"/>
          </p:cNvSpPr>
          <p:nvPr>
            <p:ph idx="1"/>
          </p:nvPr>
        </p:nvSpPr>
        <p:spPr>
          <a:xfrm>
            <a:off x="838200" y="463463"/>
            <a:ext cx="10515600" cy="5713500"/>
          </a:xfrm>
        </p:spPr>
        <p:txBody>
          <a:bodyPr/>
          <a:lstStyle/>
          <a:p>
            <a:r>
              <a:rPr lang="en-IN" dirty="0"/>
              <a:t>Cross-compiler – source language, host language, and compiler/target language are different</a:t>
            </a:r>
          </a:p>
        </p:txBody>
      </p:sp>
      <p:pic>
        <p:nvPicPr>
          <p:cNvPr id="5" name="Picture 4">
            <a:extLst>
              <a:ext uri="{FF2B5EF4-FFF2-40B4-BE49-F238E27FC236}">
                <a16:creationId xmlns="" xmlns:a16="http://schemas.microsoft.com/office/drawing/2014/main" id="{646B8AC5-9C3F-448E-B268-A4092294F257}"/>
              </a:ext>
            </a:extLst>
          </p:cNvPr>
          <p:cNvPicPr>
            <a:picLocks noChangeAspect="1"/>
          </p:cNvPicPr>
          <p:nvPr/>
        </p:nvPicPr>
        <p:blipFill>
          <a:blip r:embed="rId2"/>
          <a:stretch>
            <a:fillRect/>
          </a:stretch>
        </p:blipFill>
        <p:spPr>
          <a:xfrm>
            <a:off x="1211500" y="2504302"/>
            <a:ext cx="6323027" cy="2831785"/>
          </a:xfrm>
          <a:prstGeom prst="rect">
            <a:avLst/>
          </a:prstGeom>
        </p:spPr>
      </p:pic>
    </p:spTree>
    <p:extLst>
      <p:ext uri="{BB962C8B-B14F-4D97-AF65-F5344CB8AC3E}">
        <p14:creationId xmlns:p14="http://schemas.microsoft.com/office/powerpoint/2010/main" val="14211448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69DF171-6055-462D-98C6-953A0ACC233A}"/>
              </a:ext>
            </a:extLst>
          </p:cNvPr>
          <p:cNvSpPr>
            <a:spLocks noGrp="1"/>
          </p:cNvSpPr>
          <p:nvPr>
            <p:ph idx="1"/>
          </p:nvPr>
        </p:nvSpPr>
        <p:spPr>
          <a:xfrm>
            <a:off x="838200" y="375781"/>
            <a:ext cx="10515600" cy="5801182"/>
          </a:xfrm>
        </p:spPr>
        <p:txBody>
          <a:bodyPr/>
          <a:lstStyle/>
          <a:p>
            <a:r>
              <a:rPr lang="en-IN" dirty="0"/>
              <a:t>A compiler written in the same language that it is to compile</a:t>
            </a:r>
          </a:p>
          <a:p>
            <a:endParaRPr lang="en-IN" dirty="0"/>
          </a:p>
          <a:p>
            <a:endParaRPr lang="en-IN" dirty="0"/>
          </a:p>
          <a:p>
            <a:endParaRPr lang="en-IN" dirty="0"/>
          </a:p>
          <a:p>
            <a:endParaRPr lang="en-IN" dirty="0"/>
          </a:p>
          <a:p>
            <a:endParaRPr lang="en-IN" dirty="0"/>
          </a:p>
          <a:p>
            <a:endParaRPr lang="en-IN" dirty="0"/>
          </a:p>
          <a:p>
            <a:endParaRPr lang="en-IN" dirty="0"/>
          </a:p>
          <a:p>
            <a:r>
              <a:rPr lang="en-IN" dirty="0"/>
              <a:t>Circularity problem – if no compiler for the source language then the compiler itself cannot be compiled</a:t>
            </a:r>
          </a:p>
          <a:p>
            <a:r>
              <a:rPr lang="en-IN" i="1" dirty="0"/>
              <a:t>Bootstrapping</a:t>
            </a:r>
            <a:r>
              <a:rPr lang="en-IN" dirty="0"/>
              <a:t> is an approach to the circularity problem</a:t>
            </a:r>
          </a:p>
        </p:txBody>
      </p:sp>
      <p:pic>
        <p:nvPicPr>
          <p:cNvPr id="5" name="Picture 4">
            <a:extLst>
              <a:ext uri="{FF2B5EF4-FFF2-40B4-BE49-F238E27FC236}">
                <a16:creationId xmlns="" xmlns:a16="http://schemas.microsoft.com/office/drawing/2014/main" id="{5CC29D73-A0EE-4F17-9C83-A380CF91BEDC}"/>
              </a:ext>
            </a:extLst>
          </p:cNvPr>
          <p:cNvPicPr>
            <a:picLocks noChangeAspect="1"/>
          </p:cNvPicPr>
          <p:nvPr/>
        </p:nvPicPr>
        <p:blipFill>
          <a:blip r:embed="rId2"/>
          <a:stretch>
            <a:fillRect/>
          </a:stretch>
        </p:blipFill>
        <p:spPr>
          <a:xfrm>
            <a:off x="1167920" y="1094135"/>
            <a:ext cx="4368583" cy="3394053"/>
          </a:xfrm>
          <a:prstGeom prst="rect">
            <a:avLst/>
          </a:prstGeom>
        </p:spPr>
      </p:pic>
    </p:spTree>
    <p:extLst>
      <p:ext uri="{BB962C8B-B14F-4D97-AF65-F5344CB8AC3E}">
        <p14:creationId xmlns:p14="http://schemas.microsoft.com/office/powerpoint/2010/main" val="12284447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FC93911-1CFE-4CCB-9C9F-D6F084DE16A4}"/>
              </a:ext>
            </a:extLst>
          </p:cNvPr>
          <p:cNvSpPr>
            <a:spLocks noGrp="1"/>
          </p:cNvSpPr>
          <p:nvPr>
            <p:ph idx="1"/>
          </p:nvPr>
        </p:nvSpPr>
        <p:spPr>
          <a:xfrm>
            <a:off x="838200" y="338203"/>
            <a:ext cx="10515600" cy="5838760"/>
          </a:xfrm>
        </p:spPr>
        <p:txBody>
          <a:bodyPr/>
          <a:lstStyle/>
          <a:p>
            <a:r>
              <a:rPr lang="en-IN" dirty="0"/>
              <a:t>Quick compiler translates only those features of the language that are actually used  in the compiler</a:t>
            </a:r>
          </a:p>
          <a:p>
            <a:r>
              <a:rPr lang="en-IN" dirty="0"/>
              <a:t>It may produce extremely inefficient but correct code</a:t>
            </a:r>
          </a:p>
          <a:p>
            <a:endParaRPr lang="en-IN" dirty="0"/>
          </a:p>
        </p:txBody>
      </p:sp>
      <p:pic>
        <p:nvPicPr>
          <p:cNvPr id="5" name="Picture 4">
            <a:extLst>
              <a:ext uri="{FF2B5EF4-FFF2-40B4-BE49-F238E27FC236}">
                <a16:creationId xmlns="" xmlns:a16="http://schemas.microsoft.com/office/drawing/2014/main" id="{35A1C59F-9DB0-444C-81EF-DF7B131922F2}"/>
              </a:ext>
            </a:extLst>
          </p:cNvPr>
          <p:cNvPicPr>
            <a:picLocks noChangeAspect="1"/>
          </p:cNvPicPr>
          <p:nvPr/>
        </p:nvPicPr>
        <p:blipFill>
          <a:blip r:embed="rId2"/>
          <a:stretch>
            <a:fillRect/>
          </a:stretch>
        </p:blipFill>
        <p:spPr>
          <a:xfrm>
            <a:off x="276680" y="1890581"/>
            <a:ext cx="10515600" cy="4124415"/>
          </a:xfrm>
          <a:prstGeom prst="rect">
            <a:avLst/>
          </a:prstGeom>
        </p:spPr>
      </p:pic>
    </p:spTree>
    <p:extLst>
      <p:ext uri="{BB962C8B-B14F-4D97-AF65-F5344CB8AC3E}">
        <p14:creationId xmlns:p14="http://schemas.microsoft.com/office/powerpoint/2010/main" val="19798360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FB8979D-0EDB-4B50-ADE0-713B445C34A7}"/>
              </a:ext>
            </a:extLst>
          </p:cNvPr>
          <p:cNvSpPr>
            <a:spLocks noGrp="1"/>
          </p:cNvSpPr>
          <p:nvPr>
            <p:ph idx="1"/>
          </p:nvPr>
        </p:nvSpPr>
        <p:spPr>
          <a:xfrm>
            <a:off x="838200" y="275573"/>
            <a:ext cx="10515600" cy="5901390"/>
          </a:xfrm>
        </p:spPr>
        <p:txBody>
          <a:bodyPr/>
          <a:lstStyle/>
          <a:p>
            <a:r>
              <a:rPr lang="en-IN" dirty="0"/>
              <a:t>Quick compiler is used to compile the ‘good’ compiler</a:t>
            </a:r>
          </a:p>
          <a:p>
            <a:r>
              <a:rPr lang="en-IN" dirty="0"/>
              <a:t>Then recompile the ‘good’ compiler to produce the final version</a:t>
            </a:r>
          </a:p>
          <a:p>
            <a:r>
              <a:rPr lang="en-IN" dirty="0"/>
              <a:t>So there is a compiler in both source code and executing code</a:t>
            </a:r>
          </a:p>
        </p:txBody>
      </p:sp>
      <p:pic>
        <p:nvPicPr>
          <p:cNvPr id="5" name="Picture 4">
            <a:extLst>
              <a:ext uri="{FF2B5EF4-FFF2-40B4-BE49-F238E27FC236}">
                <a16:creationId xmlns="" xmlns:a16="http://schemas.microsoft.com/office/drawing/2014/main" id="{46C10C75-BA18-43D8-A0B4-80E190A2A3FF}"/>
              </a:ext>
            </a:extLst>
          </p:cNvPr>
          <p:cNvPicPr>
            <a:picLocks noChangeAspect="1"/>
          </p:cNvPicPr>
          <p:nvPr/>
        </p:nvPicPr>
        <p:blipFill>
          <a:blip r:embed="rId2"/>
          <a:stretch>
            <a:fillRect/>
          </a:stretch>
        </p:blipFill>
        <p:spPr>
          <a:xfrm>
            <a:off x="1098962" y="1863182"/>
            <a:ext cx="10244874" cy="3873739"/>
          </a:xfrm>
          <a:prstGeom prst="rect">
            <a:avLst/>
          </a:prstGeom>
        </p:spPr>
      </p:pic>
    </p:spTree>
    <p:extLst>
      <p:ext uri="{BB962C8B-B14F-4D97-AF65-F5344CB8AC3E}">
        <p14:creationId xmlns:p14="http://schemas.microsoft.com/office/powerpoint/2010/main" val="1233736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AFA67CD3-AB4E-4A7A-BEB8-53C445D8C44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 xmlns:a16="http://schemas.microsoft.com/office/drawing/2014/main" id="{07CF545F-9C2E-4446-97CD-AD92990C2B6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Freeform 62">
            <a:extLst>
              <a:ext uri="{FF2B5EF4-FFF2-40B4-BE49-F238E27FC236}">
                <a16:creationId xmlns="" xmlns:a16="http://schemas.microsoft.com/office/drawing/2014/main" id="{339C8D78-A644-462F-B674-F440635E53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 xmlns:a16="http://schemas.microsoft.com/office/drawing/2014/main" id="{09DA0AA5-F7C9-429C-9A30-2538A71DE015}"/>
              </a:ext>
            </a:extLst>
          </p:cNvPr>
          <p:cNvPicPr>
            <a:picLocks noChangeAspect="1"/>
          </p:cNvPicPr>
          <p:nvPr/>
        </p:nvPicPr>
        <p:blipFill>
          <a:blip r:embed="rId3"/>
          <a:stretch>
            <a:fillRect/>
          </a:stretch>
        </p:blipFill>
        <p:spPr>
          <a:xfrm>
            <a:off x="429349" y="2395747"/>
            <a:ext cx="3661831" cy="2086705"/>
          </a:xfrm>
          <a:prstGeom prst="rect">
            <a:avLst/>
          </a:prstGeom>
        </p:spPr>
      </p:pic>
      <p:sp>
        <p:nvSpPr>
          <p:cNvPr id="3" name="Content Placeholder 2">
            <a:extLst>
              <a:ext uri="{FF2B5EF4-FFF2-40B4-BE49-F238E27FC236}">
                <a16:creationId xmlns="" xmlns:a16="http://schemas.microsoft.com/office/drawing/2014/main" id="{30844576-C074-4A4F-92F1-BD9CA4B3BF4D}"/>
              </a:ext>
            </a:extLst>
          </p:cNvPr>
          <p:cNvSpPr>
            <a:spLocks noGrp="1"/>
          </p:cNvSpPr>
          <p:nvPr>
            <p:ph idx="1"/>
          </p:nvPr>
        </p:nvSpPr>
        <p:spPr>
          <a:xfrm>
            <a:off x="6090574" y="2421682"/>
            <a:ext cx="4977578" cy="3639289"/>
          </a:xfrm>
        </p:spPr>
        <p:txBody>
          <a:bodyPr anchor="ctr">
            <a:normAutofit/>
          </a:bodyPr>
          <a:lstStyle/>
          <a:p>
            <a:r>
              <a:rPr lang="en-IN" sz="2000" dirty="0">
                <a:solidFill>
                  <a:srgbClr val="000000"/>
                </a:solidFill>
              </a:rPr>
              <a:t>Interpreter is a language processor which bridges an execution gap without generating a machine language program.</a:t>
            </a:r>
          </a:p>
        </p:txBody>
      </p:sp>
    </p:spTree>
    <p:extLst>
      <p:ext uri="{BB962C8B-B14F-4D97-AF65-F5344CB8AC3E}">
        <p14:creationId xmlns:p14="http://schemas.microsoft.com/office/powerpoint/2010/main" val="41647874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788F7DB-FC51-4B90-8641-1DAFB09A1791}"/>
              </a:ext>
            </a:extLst>
          </p:cNvPr>
          <p:cNvSpPr>
            <a:spLocks noGrp="1"/>
          </p:cNvSpPr>
          <p:nvPr>
            <p:ph idx="1"/>
          </p:nvPr>
        </p:nvSpPr>
        <p:spPr>
          <a:xfrm>
            <a:off x="838200" y="475989"/>
            <a:ext cx="10515600" cy="5700974"/>
          </a:xfrm>
        </p:spPr>
        <p:txBody>
          <a:bodyPr/>
          <a:lstStyle/>
          <a:p>
            <a:r>
              <a:rPr lang="en-IN" dirty="0"/>
              <a:t>Advantages: </a:t>
            </a:r>
          </a:p>
          <a:p>
            <a:pPr lvl="1"/>
            <a:r>
              <a:rPr lang="en-IN" dirty="0"/>
              <a:t>any improvement to the source code of the compiler can be immediately bootstrapped to a working compiler by applying the same two-step process as before</a:t>
            </a:r>
          </a:p>
          <a:p>
            <a:pPr lvl="1"/>
            <a:r>
              <a:rPr lang="en-IN" dirty="0"/>
              <a:t>Porting the compiler to a new host computer:</a:t>
            </a:r>
          </a:p>
          <a:p>
            <a:pPr lvl="2"/>
            <a:r>
              <a:rPr lang="en-IN" dirty="0"/>
              <a:t>Porting is the process of adapting software in an environment for which it was not originally written or intended to execute in.</a:t>
            </a:r>
          </a:p>
          <a:p>
            <a:pPr lvl="2"/>
            <a:r>
              <a:rPr lang="en-IN" dirty="0"/>
              <a:t>requires that the back end of the source code be rewritten to generate code for the new machine</a:t>
            </a:r>
          </a:p>
          <a:p>
            <a:pPr lvl="2"/>
            <a:r>
              <a:rPr lang="en-IN" dirty="0"/>
              <a:t>This is then compiled using the old compiler to produce a cross compiler, and the compiler is again recompiled by the cross compiler to produce a working version for the new machine</a:t>
            </a:r>
          </a:p>
          <a:p>
            <a:endParaRPr lang="en-IN" dirty="0"/>
          </a:p>
        </p:txBody>
      </p:sp>
    </p:spTree>
    <p:extLst>
      <p:ext uri="{BB962C8B-B14F-4D97-AF65-F5344CB8AC3E}">
        <p14:creationId xmlns:p14="http://schemas.microsoft.com/office/powerpoint/2010/main" val="24324288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E19FFC1-CE2D-49E2-941E-27EAE687022B}"/>
              </a:ext>
            </a:extLst>
          </p:cNvPr>
          <p:cNvPicPr>
            <a:picLocks noChangeAspect="1"/>
          </p:cNvPicPr>
          <p:nvPr/>
        </p:nvPicPr>
        <p:blipFill>
          <a:blip r:embed="rId2"/>
          <a:stretch>
            <a:fillRect/>
          </a:stretch>
        </p:blipFill>
        <p:spPr>
          <a:xfrm>
            <a:off x="838200" y="290512"/>
            <a:ext cx="8401050" cy="6276975"/>
          </a:xfrm>
          <a:prstGeom prst="rect">
            <a:avLst/>
          </a:prstGeom>
        </p:spPr>
      </p:pic>
    </p:spTree>
    <p:extLst>
      <p:ext uri="{BB962C8B-B14F-4D97-AF65-F5344CB8AC3E}">
        <p14:creationId xmlns:p14="http://schemas.microsoft.com/office/powerpoint/2010/main" val="5753035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BF1D77D-7551-411A-A301-AC67C332AE48}"/>
              </a:ext>
            </a:extLst>
          </p:cNvPr>
          <p:cNvSpPr>
            <a:spLocks noGrp="1"/>
          </p:cNvSpPr>
          <p:nvPr>
            <p:ph idx="1"/>
          </p:nvPr>
        </p:nvSpPr>
        <p:spPr>
          <a:xfrm>
            <a:off x="838200" y="413359"/>
            <a:ext cx="10515600" cy="5763604"/>
          </a:xfrm>
        </p:spPr>
        <p:txBody>
          <a:bodyPr/>
          <a:lstStyle/>
          <a:p>
            <a:r>
              <a:rPr lang="en-IN" dirty="0"/>
              <a:t>Special case</a:t>
            </a:r>
          </a:p>
          <a:p>
            <a:r>
              <a:rPr lang="en-IN" dirty="0"/>
              <a:t>Native compiler – written in the same language as the target language</a:t>
            </a:r>
          </a:p>
        </p:txBody>
      </p:sp>
      <p:pic>
        <p:nvPicPr>
          <p:cNvPr id="5" name="Picture 4">
            <a:extLst>
              <a:ext uri="{FF2B5EF4-FFF2-40B4-BE49-F238E27FC236}">
                <a16:creationId xmlns="" xmlns:a16="http://schemas.microsoft.com/office/drawing/2014/main" id="{E9F29A8B-31D4-4C00-B5D5-D9F1DA2B62DB}"/>
              </a:ext>
            </a:extLst>
          </p:cNvPr>
          <p:cNvPicPr>
            <a:picLocks noChangeAspect="1"/>
          </p:cNvPicPr>
          <p:nvPr/>
        </p:nvPicPr>
        <p:blipFill>
          <a:blip r:embed="rId2"/>
          <a:stretch>
            <a:fillRect/>
          </a:stretch>
        </p:blipFill>
        <p:spPr>
          <a:xfrm>
            <a:off x="1114815" y="2349412"/>
            <a:ext cx="7665549" cy="3162039"/>
          </a:xfrm>
          <a:prstGeom prst="rect">
            <a:avLst/>
          </a:prstGeom>
        </p:spPr>
      </p:pic>
    </p:spTree>
    <p:extLst>
      <p:ext uri="{BB962C8B-B14F-4D97-AF65-F5344CB8AC3E}">
        <p14:creationId xmlns:p14="http://schemas.microsoft.com/office/powerpoint/2010/main" val="23291377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147411"/>
            <a:ext cx="10515600" cy="560161"/>
          </a:xfrm>
        </p:spPr>
        <p:txBody>
          <a:bodyPr>
            <a:normAutofit fontScale="90000"/>
          </a:bodyPr>
          <a:lstStyle/>
          <a:p>
            <a:r>
              <a:rPr lang="en-IN" dirty="0"/>
              <a:t>Questions</a:t>
            </a:r>
            <a:endParaRPr lang="en-GB" dirty="0"/>
          </a:p>
        </p:txBody>
      </p:sp>
      <p:sp>
        <p:nvSpPr>
          <p:cNvPr id="3" name="Content Placeholder 2"/>
          <p:cNvSpPr>
            <a:spLocks noGrp="1"/>
          </p:cNvSpPr>
          <p:nvPr>
            <p:ph idx="1"/>
          </p:nvPr>
        </p:nvSpPr>
        <p:spPr>
          <a:xfrm>
            <a:off x="838200" y="859971"/>
            <a:ext cx="10515600" cy="5316992"/>
          </a:xfrm>
        </p:spPr>
        <p:txBody>
          <a:bodyPr/>
          <a:lstStyle/>
          <a:p>
            <a:r>
              <a:rPr lang="en-IN" dirty="0" smtClean="0"/>
              <a:t>ND2019</a:t>
            </a:r>
          </a:p>
          <a:p>
            <a:endParaRPr lang="en-IN" dirty="0"/>
          </a:p>
          <a:p>
            <a:endParaRPr lang="en-IN" dirty="0"/>
          </a:p>
          <a:p>
            <a:r>
              <a:rPr lang="en-IN" dirty="0" smtClean="0"/>
              <a:t>Oct 2020</a:t>
            </a:r>
          </a:p>
          <a:p>
            <a:endParaRPr lang="en-IN" dirty="0"/>
          </a:p>
          <a:p>
            <a:endParaRPr lang="en-IN" dirty="0" smtClean="0"/>
          </a:p>
          <a:p>
            <a:endParaRPr lang="en-IN" dirty="0"/>
          </a:p>
          <a:p>
            <a:r>
              <a:rPr lang="en-IN" dirty="0"/>
              <a:t>Jan 2021</a:t>
            </a:r>
          </a:p>
          <a:p>
            <a:endParaRPr lang="en-IN" dirty="0" smtClean="0"/>
          </a:p>
          <a:p>
            <a:endParaRPr lang="en-GB" dirty="0"/>
          </a:p>
        </p:txBody>
      </p:sp>
      <p:pic>
        <p:nvPicPr>
          <p:cNvPr id="4" name="Picture 3">
            <a:extLst>
              <a:ext uri="{FF2B5EF4-FFF2-40B4-BE49-F238E27FC236}">
                <a16:creationId xmlns="" xmlns:a16="http://schemas.microsoft.com/office/drawing/2014/main" id="{73C9E5C0-8B61-4410-B73D-312859F0B055}"/>
              </a:ext>
            </a:extLst>
          </p:cNvPr>
          <p:cNvPicPr>
            <a:picLocks noChangeAspect="1"/>
          </p:cNvPicPr>
          <p:nvPr/>
        </p:nvPicPr>
        <p:blipFill>
          <a:blip r:embed="rId2"/>
          <a:stretch>
            <a:fillRect/>
          </a:stretch>
        </p:blipFill>
        <p:spPr>
          <a:xfrm>
            <a:off x="1050787" y="1628196"/>
            <a:ext cx="9914823" cy="353004"/>
          </a:xfrm>
          <a:prstGeom prst="rect">
            <a:avLst/>
          </a:prstGeom>
        </p:spPr>
      </p:pic>
      <p:pic>
        <p:nvPicPr>
          <p:cNvPr id="8" name="Picture 7"/>
          <p:cNvPicPr>
            <a:picLocks noChangeAspect="1"/>
          </p:cNvPicPr>
          <p:nvPr/>
        </p:nvPicPr>
        <p:blipFill>
          <a:blip r:embed="rId3"/>
          <a:stretch>
            <a:fillRect/>
          </a:stretch>
        </p:blipFill>
        <p:spPr>
          <a:xfrm>
            <a:off x="1050787" y="3040856"/>
            <a:ext cx="9791700" cy="1038225"/>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3124" y="4948758"/>
            <a:ext cx="8843612" cy="1669756"/>
          </a:xfrm>
          <a:prstGeom prst="rect">
            <a:avLst/>
          </a:prstGeom>
        </p:spPr>
      </p:pic>
    </p:spTree>
    <p:extLst>
      <p:ext uri="{BB962C8B-B14F-4D97-AF65-F5344CB8AC3E}">
        <p14:creationId xmlns:p14="http://schemas.microsoft.com/office/powerpoint/2010/main" val="9773124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B1C310-DFA6-4645-B237-DA52E42BB745}"/>
              </a:ext>
            </a:extLst>
          </p:cNvPr>
          <p:cNvSpPr>
            <a:spLocks noGrp="1"/>
          </p:cNvSpPr>
          <p:nvPr>
            <p:ph type="title"/>
          </p:nvPr>
        </p:nvSpPr>
        <p:spPr/>
        <p:txBody>
          <a:bodyPr/>
          <a:lstStyle/>
          <a:p>
            <a:r>
              <a:rPr lang="en-IN" dirty="0"/>
              <a:t>More questions</a:t>
            </a:r>
          </a:p>
        </p:txBody>
      </p:sp>
      <p:sp>
        <p:nvSpPr>
          <p:cNvPr id="3" name="Content Placeholder 2">
            <a:extLst>
              <a:ext uri="{FF2B5EF4-FFF2-40B4-BE49-F238E27FC236}">
                <a16:creationId xmlns="" xmlns:a16="http://schemas.microsoft.com/office/drawing/2014/main" id="{36FABA0A-7BAC-4685-BD8C-DF252786B109}"/>
              </a:ext>
            </a:extLst>
          </p:cNvPr>
          <p:cNvSpPr>
            <a:spLocks noGrp="1"/>
          </p:cNvSpPr>
          <p:nvPr>
            <p:ph idx="1"/>
          </p:nvPr>
        </p:nvSpPr>
        <p:spPr/>
        <p:txBody>
          <a:bodyPr/>
          <a:lstStyle/>
          <a:p>
            <a:r>
              <a:rPr lang="en-IN" dirty="0"/>
              <a:t>Define Porting. You have a Pascal to C translator running on Pascal machine and a working Pascal compiler. Using T-diagrams create a Pascal to C translator for a C machine.</a:t>
            </a:r>
          </a:p>
          <a:p>
            <a:r>
              <a:rPr lang="en-IN" dirty="0"/>
              <a:t>Explain bootstrapping and porting concepts with T-diagrams.</a:t>
            </a:r>
          </a:p>
        </p:txBody>
      </p:sp>
    </p:spTree>
    <p:extLst>
      <p:ext uri="{BB962C8B-B14F-4D97-AF65-F5344CB8AC3E}">
        <p14:creationId xmlns:p14="http://schemas.microsoft.com/office/powerpoint/2010/main" val="13280383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C03B5FD6-1AFA-4F0D-B400-F8C3645BFD08}"/>
              </a:ext>
            </a:extLst>
          </p:cNvPr>
          <p:cNvPicPr>
            <a:picLocks noChangeAspect="1"/>
          </p:cNvPicPr>
          <p:nvPr/>
        </p:nvPicPr>
        <p:blipFill>
          <a:blip r:embed="rId2"/>
          <a:stretch>
            <a:fillRect/>
          </a:stretch>
        </p:blipFill>
        <p:spPr>
          <a:xfrm>
            <a:off x="928007" y="870857"/>
            <a:ext cx="9926638" cy="2819400"/>
          </a:xfrm>
          <a:prstGeom prst="rect">
            <a:avLst/>
          </a:prstGeom>
        </p:spPr>
      </p:pic>
      <p:pic>
        <p:nvPicPr>
          <p:cNvPr id="7" name="Picture 6">
            <a:extLst>
              <a:ext uri="{FF2B5EF4-FFF2-40B4-BE49-F238E27FC236}">
                <a16:creationId xmlns="" xmlns:a16="http://schemas.microsoft.com/office/drawing/2014/main" id="{0D9D90DD-5A56-4EA6-BC7E-88442E28C300}"/>
              </a:ext>
            </a:extLst>
          </p:cNvPr>
          <p:cNvPicPr>
            <a:picLocks noChangeAspect="1"/>
          </p:cNvPicPr>
          <p:nvPr/>
        </p:nvPicPr>
        <p:blipFill>
          <a:blip r:embed="rId3"/>
          <a:stretch>
            <a:fillRect/>
          </a:stretch>
        </p:blipFill>
        <p:spPr>
          <a:xfrm>
            <a:off x="1155684" y="3791969"/>
            <a:ext cx="9804356" cy="878002"/>
          </a:xfrm>
          <a:prstGeom prst="rect">
            <a:avLst/>
          </a:prstGeom>
        </p:spPr>
      </p:pic>
      <p:pic>
        <p:nvPicPr>
          <p:cNvPr id="4" name="Picture 3">
            <a:extLst>
              <a:ext uri="{FF2B5EF4-FFF2-40B4-BE49-F238E27FC236}">
                <a16:creationId xmlns="" xmlns:a16="http://schemas.microsoft.com/office/drawing/2014/main" id="{D2903EE4-4A73-4349-B7B1-EB3862769D94}"/>
              </a:ext>
            </a:extLst>
          </p:cNvPr>
          <p:cNvPicPr>
            <a:picLocks noChangeAspect="1"/>
          </p:cNvPicPr>
          <p:nvPr/>
        </p:nvPicPr>
        <p:blipFill>
          <a:blip r:embed="rId4"/>
          <a:stretch>
            <a:fillRect/>
          </a:stretch>
        </p:blipFill>
        <p:spPr>
          <a:xfrm>
            <a:off x="1026222" y="4900272"/>
            <a:ext cx="6496050" cy="1447800"/>
          </a:xfrm>
          <a:prstGeom prst="rect">
            <a:avLst/>
          </a:prstGeom>
        </p:spPr>
      </p:pic>
    </p:spTree>
    <p:extLst>
      <p:ext uri="{BB962C8B-B14F-4D97-AF65-F5344CB8AC3E}">
        <p14:creationId xmlns:p14="http://schemas.microsoft.com/office/powerpoint/2010/main" val="776941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6C2E80F-49A6-4372-B103-219D417A5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EA24195B-1747-4C61-B879-EC8668A397D6}"/>
              </a:ext>
            </a:extLst>
          </p:cNvPr>
          <p:cNvSpPr>
            <a:spLocks noGrp="1"/>
          </p:cNvSpPr>
          <p:nvPr>
            <p:ph type="title"/>
          </p:nvPr>
        </p:nvSpPr>
        <p:spPr>
          <a:xfrm>
            <a:off x="863029" y="1012004"/>
            <a:ext cx="3416158" cy="4795408"/>
          </a:xfrm>
        </p:spPr>
        <p:txBody>
          <a:bodyPr>
            <a:normAutofit/>
          </a:bodyPr>
          <a:lstStyle/>
          <a:p>
            <a:r>
              <a:rPr lang="en-IN" dirty="0">
                <a:solidFill>
                  <a:srgbClr val="FFFFFF"/>
                </a:solidFill>
              </a:rPr>
              <a:t>Questions</a:t>
            </a:r>
          </a:p>
        </p:txBody>
      </p:sp>
      <p:graphicFrame>
        <p:nvGraphicFramePr>
          <p:cNvPr id="5" name="Content Placeholder 2">
            <a:extLst>
              <a:ext uri="{FF2B5EF4-FFF2-40B4-BE49-F238E27FC236}">
                <a16:creationId xmlns="" xmlns:a16="http://schemas.microsoft.com/office/drawing/2014/main" id="{65C6CEA1-CCC4-4DBC-AE54-CA78444CFD89}"/>
              </a:ext>
            </a:extLst>
          </p:cNvPr>
          <p:cNvGraphicFramePr>
            <a:graphicFrameLocks noGrp="1"/>
          </p:cNvGraphicFramePr>
          <p:nvPr>
            <p:ph idx="1"/>
            <p:extLst>
              <p:ext uri="{D42A27DB-BD31-4B8C-83A1-F6EECF244321}">
                <p14:modId xmlns:p14="http://schemas.microsoft.com/office/powerpoint/2010/main" val="168919660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ction Button: Go Home 2">
            <a:hlinkClick r:id="" action="ppaction://hlinkshowjump?jump=firstslide" highlightClick="1"/>
            <a:extLst>
              <a:ext uri="{FF2B5EF4-FFF2-40B4-BE49-F238E27FC236}">
                <a16:creationId xmlns="" xmlns:a16="http://schemas.microsoft.com/office/drawing/2014/main" id="{7F35DC5B-CAB8-4837-9415-F24D39621ACD}"/>
              </a:ext>
            </a:extLst>
          </p:cNvPr>
          <p:cNvSpPr/>
          <p:nvPr/>
        </p:nvSpPr>
        <p:spPr>
          <a:xfrm>
            <a:off x="977030" y="4822521"/>
            <a:ext cx="1665962" cy="1215024"/>
          </a:xfrm>
          <a:prstGeom prst="actionButtonHome">
            <a:avLst/>
          </a:prstGeom>
          <a:noFill/>
          <a:ln w="22225">
            <a:solidFill>
              <a:schemeClr val="bg1"/>
            </a:solidFill>
          </a:ln>
          <a:effectLst>
            <a:glow rad="12700">
              <a:schemeClr val="accent1">
                <a:alpha val="39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04886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117AB3D3-3C9C-4DED-809A-78734805B89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21A59C34-3307-4D8B-B0E2-45F4B98A0807}"/>
              </a:ext>
            </a:extLst>
          </p:cNvPr>
          <p:cNvSpPr>
            <a:spLocks noGrp="1"/>
          </p:cNvSpPr>
          <p:nvPr>
            <p:ph type="title"/>
          </p:nvPr>
        </p:nvSpPr>
        <p:spPr>
          <a:xfrm>
            <a:off x="793662" y="386930"/>
            <a:ext cx="10066122" cy="1298448"/>
          </a:xfrm>
        </p:spPr>
        <p:txBody>
          <a:bodyPr anchor="b">
            <a:normAutofit/>
          </a:bodyPr>
          <a:lstStyle/>
          <a:p>
            <a:r>
              <a:rPr lang="en-IN" sz="4800" dirty="0"/>
              <a:t>Chapter 3: Lexical Analysis</a:t>
            </a:r>
          </a:p>
        </p:txBody>
      </p:sp>
      <p:sp>
        <p:nvSpPr>
          <p:cNvPr id="13" name="Rectangle 12">
            <a:extLst>
              <a:ext uri="{FF2B5EF4-FFF2-40B4-BE49-F238E27FC236}">
                <a16:creationId xmlns="" xmlns:a16="http://schemas.microsoft.com/office/drawing/2014/main" id="{3A9A4357-BD1D-4622-A4FE-766E6AB8DE8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E659831F-0D9A-4C63-9EBB-8435B85A440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AF40D308-50A1-4644-BF37-C5E24B9F2301}"/>
              </a:ext>
            </a:extLst>
          </p:cNvPr>
          <p:cNvSpPr>
            <a:spLocks noGrp="1"/>
          </p:cNvSpPr>
          <p:nvPr>
            <p:ph idx="1"/>
          </p:nvPr>
        </p:nvSpPr>
        <p:spPr>
          <a:xfrm>
            <a:off x="793661" y="2317315"/>
            <a:ext cx="9577890" cy="3921644"/>
          </a:xfrm>
        </p:spPr>
        <p:txBody>
          <a:bodyPr anchor="ctr">
            <a:normAutofit/>
          </a:bodyPr>
          <a:lstStyle/>
          <a:p>
            <a:endParaRPr lang="en-IN" dirty="0"/>
          </a:p>
          <a:p>
            <a:r>
              <a:rPr lang="en-IN" dirty="0"/>
              <a:t>The role of a Lexical Analyzer</a:t>
            </a:r>
          </a:p>
          <a:p>
            <a:r>
              <a:rPr lang="en-IN" dirty="0"/>
              <a:t>Techniques for specifying and implementing lexical analysers</a:t>
            </a:r>
          </a:p>
          <a:p>
            <a:endParaRPr lang="en-IN" dirty="0"/>
          </a:p>
          <a:p>
            <a:endParaRPr lang="en-IN" dirty="0"/>
          </a:p>
          <a:p>
            <a:r>
              <a:rPr lang="en-GB" dirty="0"/>
              <a:t>Reference:</a:t>
            </a:r>
          </a:p>
          <a:p>
            <a:pPr lvl="1"/>
            <a:r>
              <a:rPr lang="en-GB" dirty="0"/>
              <a:t>Aho, Ulman and Sethi; Compilers, Principles, techniques and tools; Pearson Education Asia, ISBN: 81-7808-046-X. </a:t>
            </a:r>
            <a:endParaRPr lang="en-IN" dirty="0"/>
          </a:p>
          <a:p>
            <a:pPr marL="228600" lvl="1">
              <a:spcBef>
                <a:spcPts val="1000"/>
              </a:spcBef>
            </a:pPr>
            <a:endParaRPr lang="en-IN" sz="1600" dirty="0"/>
          </a:p>
        </p:txBody>
      </p:sp>
      <p:sp>
        <p:nvSpPr>
          <p:cNvPr id="17" name="Rectangle 16">
            <a:extLst>
              <a:ext uri="{FF2B5EF4-FFF2-40B4-BE49-F238E27FC236}">
                <a16:creationId xmlns="" xmlns:a16="http://schemas.microsoft.com/office/drawing/2014/main" id="{E6995CE5-F890-4ABA-82A2-26507CE8D2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105983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D90A6C4-AE5D-41D7-AFE2-DD7D6F8DAF3F}"/>
              </a:ext>
            </a:extLst>
          </p:cNvPr>
          <p:cNvSpPr>
            <a:spLocks noGrp="1"/>
          </p:cNvSpPr>
          <p:nvPr>
            <p:ph idx="1"/>
          </p:nvPr>
        </p:nvSpPr>
        <p:spPr>
          <a:xfrm>
            <a:off x="838200" y="613775"/>
            <a:ext cx="10515600" cy="5563188"/>
          </a:xfrm>
        </p:spPr>
        <p:txBody>
          <a:bodyPr/>
          <a:lstStyle/>
          <a:p>
            <a:r>
              <a:rPr lang="en-IN" dirty="0"/>
              <a:t>Simple technique to build a lexical analyser:</a:t>
            </a:r>
          </a:p>
          <a:p>
            <a:pPr lvl="1"/>
            <a:r>
              <a:rPr lang="en-IN" dirty="0"/>
              <a:t>Construct a diagram that illustrates the tokens of the source language</a:t>
            </a:r>
          </a:p>
          <a:p>
            <a:pPr lvl="1"/>
            <a:r>
              <a:rPr lang="en-IN" dirty="0"/>
              <a:t>Hand-translate the diagram into a program for finding tokens</a:t>
            </a:r>
          </a:p>
          <a:p>
            <a:pPr marL="228600" lvl="1">
              <a:spcBef>
                <a:spcPts val="1000"/>
              </a:spcBef>
            </a:pPr>
            <a:r>
              <a:rPr lang="en-IN" sz="2800" dirty="0"/>
              <a:t>This technique can be applied to query languages and information retrieval systems</a:t>
            </a:r>
          </a:p>
          <a:p>
            <a:pPr marL="228600" lvl="1">
              <a:spcBef>
                <a:spcPts val="1000"/>
              </a:spcBef>
            </a:pPr>
            <a:r>
              <a:rPr lang="en-IN" sz="2800" dirty="0"/>
              <a:t>Underlying problem – specification and design of programs that execute actions triggered by patterns in strings</a:t>
            </a:r>
          </a:p>
          <a:p>
            <a:pPr marL="228600" lvl="1">
              <a:spcBef>
                <a:spcPts val="1000"/>
              </a:spcBef>
            </a:pPr>
            <a:r>
              <a:rPr lang="en-IN" sz="2800" dirty="0"/>
              <a:t>Pattern-directed programming</a:t>
            </a:r>
          </a:p>
          <a:p>
            <a:pPr marL="228600" lvl="1">
              <a:spcBef>
                <a:spcPts val="1000"/>
              </a:spcBef>
            </a:pPr>
            <a:r>
              <a:rPr lang="en-IN" sz="2800" dirty="0"/>
              <a:t>Pattern-action language ‘Lex’ for specifying Lexical </a:t>
            </a:r>
            <a:r>
              <a:rPr lang="en-IN" sz="2800" dirty="0" smtClean="0"/>
              <a:t>Analysers.</a:t>
            </a:r>
            <a:endParaRPr lang="en-IN" sz="2800" dirty="0"/>
          </a:p>
          <a:p>
            <a:pPr marL="228600" lvl="1">
              <a:spcBef>
                <a:spcPts val="1000"/>
              </a:spcBef>
            </a:pPr>
            <a:r>
              <a:rPr lang="en-IN" sz="2800" dirty="0"/>
              <a:t>Patterns are specified by regular expressions (RE)</a:t>
            </a:r>
          </a:p>
          <a:p>
            <a:pPr marL="228600" lvl="1">
              <a:spcBef>
                <a:spcPts val="1000"/>
              </a:spcBef>
            </a:pPr>
            <a:r>
              <a:rPr lang="en-IN" sz="2800" dirty="0"/>
              <a:t>A Compiler for Lex can generate an efficient finite-automaton recognizer for the REs</a:t>
            </a:r>
          </a:p>
        </p:txBody>
      </p:sp>
    </p:spTree>
    <p:extLst>
      <p:ext uri="{BB962C8B-B14F-4D97-AF65-F5344CB8AC3E}">
        <p14:creationId xmlns:p14="http://schemas.microsoft.com/office/powerpoint/2010/main" val="190166185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F3E26B6-0EB0-477D-A1F8-C523D3C6B4FF}"/>
              </a:ext>
            </a:extLst>
          </p:cNvPr>
          <p:cNvSpPr>
            <a:spLocks noGrp="1"/>
          </p:cNvSpPr>
          <p:nvPr>
            <p:ph idx="1"/>
          </p:nvPr>
        </p:nvSpPr>
        <p:spPr/>
        <p:txBody>
          <a:bodyPr/>
          <a:lstStyle/>
          <a:p>
            <a:r>
              <a:rPr lang="en-IN" dirty="0"/>
              <a:t>A major advantage of a </a:t>
            </a:r>
            <a:r>
              <a:rPr lang="en-IN" dirty="0" smtClean="0"/>
              <a:t>lexical-analyser </a:t>
            </a:r>
            <a:r>
              <a:rPr lang="en-IN" dirty="0"/>
              <a:t>generator is that:</a:t>
            </a:r>
          </a:p>
          <a:p>
            <a:pPr lvl="1"/>
            <a:r>
              <a:rPr lang="en-IN" dirty="0"/>
              <a:t>it can utilize the best-known pattern-matching algorithms, and </a:t>
            </a:r>
          </a:p>
          <a:p>
            <a:pPr lvl="1"/>
            <a:r>
              <a:rPr lang="en-IN" dirty="0"/>
              <a:t>thereby create efficient lexical analysers for people who are not experts in pattern-matching techniques</a:t>
            </a:r>
          </a:p>
        </p:txBody>
      </p:sp>
    </p:spTree>
    <p:extLst>
      <p:ext uri="{BB962C8B-B14F-4D97-AF65-F5344CB8AC3E}">
        <p14:creationId xmlns:p14="http://schemas.microsoft.com/office/powerpoint/2010/main" val="1054579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BCD6B55-2659-499E-9DDA-716AFA73E4E7}"/>
              </a:ext>
            </a:extLst>
          </p:cNvPr>
          <p:cNvSpPr>
            <a:spLocks noGrp="1"/>
          </p:cNvSpPr>
          <p:nvPr>
            <p:ph idx="1"/>
          </p:nvPr>
        </p:nvSpPr>
        <p:spPr>
          <a:xfrm>
            <a:off x="838200" y="439387"/>
            <a:ext cx="10515600" cy="5737576"/>
          </a:xfrm>
        </p:spPr>
        <p:txBody>
          <a:bodyPr/>
          <a:lstStyle/>
          <a:p>
            <a:r>
              <a:rPr lang="en-IN" dirty="0"/>
              <a:t>Language Processing Activities:</a:t>
            </a:r>
          </a:p>
          <a:p>
            <a:pPr marL="457200" lvl="1" indent="0">
              <a:buNone/>
            </a:pPr>
            <a:r>
              <a:rPr lang="en-IN" dirty="0"/>
              <a:t>1) Program generation activities</a:t>
            </a:r>
          </a:p>
          <a:p>
            <a:pPr marL="457200" lvl="1" indent="0">
              <a:buNone/>
            </a:pPr>
            <a:r>
              <a:rPr lang="en-IN" dirty="0"/>
              <a:t>2) Program execution activities</a:t>
            </a:r>
          </a:p>
          <a:p>
            <a:endParaRPr lang="en-IN" dirty="0"/>
          </a:p>
          <a:p>
            <a:pPr lvl="1"/>
            <a:r>
              <a:rPr lang="en-IN" dirty="0"/>
              <a:t>Program generation</a:t>
            </a:r>
          </a:p>
        </p:txBody>
      </p:sp>
      <p:pic>
        <p:nvPicPr>
          <p:cNvPr id="5" name="Picture 4">
            <a:extLst>
              <a:ext uri="{FF2B5EF4-FFF2-40B4-BE49-F238E27FC236}">
                <a16:creationId xmlns="" xmlns:a16="http://schemas.microsoft.com/office/drawing/2014/main" id="{7D828DE9-9EA8-4946-A2DA-DEB810052E8A}"/>
              </a:ext>
            </a:extLst>
          </p:cNvPr>
          <p:cNvPicPr>
            <a:picLocks noChangeAspect="1"/>
          </p:cNvPicPr>
          <p:nvPr/>
        </p:nvPicPr>
        <p:blipFill>
          <a:blip r:embed="rId2"/>
          <a:stretch>
            <a:fillRect/>
          </a:stretch>
        </p:blipFill>
        <p:spPr>
          <a:xfrm>
            <a:off x="1281177" y="2757618"/>
            <a:ext cx="9156468" cy="2653626"/>
          </a:xfrm>
          <a:prstGeom prst="rect">
            <a:avLst/>
          </a:prstGeom>
        </p:spPr>
      </p:pic>
    </p:spTree>
    <p:extLst>
      <p:ext uri="{BB962C8B-B14F-4D97-AF65-F5344CB8AC3E}">
        <p14:creationId xmlns:p14="http://schemas.microsoft.com/office/powerpoint/2010/main" val="39283737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D64EADF-76EF-4D33-9FA6-0045C99A038C}"/>
              </a:ext>
            </a:extLst>
          </p:cNvPr>
          <p:cNvSpPr>
            <a:spLocks noGrp="1"/>
          </p:cNvSpPr>
          <p:nvPr>
            <p:ph idx="1"/>
          </p:nvPr>
        </p:nvSpPr>
        <p:spPr/>
        <p:txBody>
          <a:bodyPr/>
          <a:lstStyle/>
          <a:p>
            <a:r>
              <a:rPr lang="en-IN" dirty="0"/>
              <a:t>Other languages that use REs:</a:t>
            </a:r>
          </a:p>
          <a:p>
            <a:pPr lvl="1"/>
            <a:r>
              <a:rPr lang="en-IN" dirty="0"/>
              <a:t>AWK – pattern-scanning language uses REs to select input lines for processing</a:t>
            </a:r>
          </a:p>
          <a:p>
            <a:pPr lvl="1"/>
            <a:r>
              <a:rPr lang="en-IN" dirty="0"/>
              <a:t>UNIX system shell – allows a user to refer to a set of file names by writing REs</a:t>
            </a:r>
          </a:p>
          <a:p>
            <a:pPr lvl="2"/>
            <a:r>
              <a:rPr lang="en-IN" dirty="0"/>
              <a:t>Ex. “rm *.o” removes all files with names ending with “.o”</a:t>
            </a:r>
          </a:p>
          <a:p>
            <a:pPr lvl="2"/>
            <a:endParaRPr lang="en-IN" dirty="0"/>
          </a:p>
        </p:txBody>
      </p:sp>
    </p:spTree>
    <p:extLst>
      <p:ext uri="{BB962C8B-B14F-4D97-AF65-F5344CB8AC3E}">
        <p14:creationId xmlns:p14="http://schemas.microsoft.com/office/powerpoint/2010/main" val="7231341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B67E9E-327C-4786-93B6-343C4E7CE48A}"/>
              </a:ext>
            </a:extLst>
          </p:cNvPr>
          <p:cNvSpPr>
            <a:spLocks noGrp="1"/>
          </p:cNvSpPr>
          <p:nvPr>
            <p:ph type="title"/>
          </p:nvPr>
        </p:nvSpPr>
        <p:spPr/>
        <p:txBody>
          <a:bodyPr/>
          <a:lstStyle/>
          <a:p>
            <a:r>
              <a:rPr lang="en-IN" dirty="0"/>
              <a:t>3.1 The role of the Lexical Analyzer</a:t>
            </a:r>
          </a:p>
        </p:txBody>
      </p:sp>
      <p:sp>
        <p:nvSpPr>
          <p:cNvPr id="3" name="Content Placeholder 2">
            <a:extLst>
              <a:ext uri="{FF2B5EF4-FFF2-40B4-BE49-F238E27FC236}">
                <a16:creationId xmlns="" xmlns:a16="http://schemas.microsoft.com/office/drawing/2014/main" id="{E13576FE-4B5B-4654-9C5A-0E76261E84AD}"/>
              </a:ext>
            </a:extLst>
          </p:cNvPr>
          <p:cNvSpPr>
            <a:spLocks noGrp="1"/>
          </p:cNvSpPr>
          <p:nvPr>
            <p:ph idx="1"/>
          </p:nvPr>
        </p:nvSpPr>
        <p:spPr/>
        <p:txBody>
          <a:bodyPr/>
          <a:lstStyle/>
          <a:p>
            <a:r>
              <a:rPr lang="en-IN" dirty="0"/>
              <a:t>First phase of a compiler</a:t>
            </a:r>
          </a:p>
          <a:p>
            <a:r>
              <a:rPr lang="en-IN" dirty="0"/>
              <a:t>Main task – read the input characters and produce as output a sequence of tokens that the parser uses for syntax analysis</a:t>
            </a:r>
          </a:p>
          <a:p>
            <a:r>
              <a:rPr lang="en-IN" dirty="0"/>
              <a:t>Commonly implemented by making the lexical analyser a sub-routine or a co-routine of the parser</a:t>
            </a:r>
          </a:p>
          <a:p>
            <a:r>
              <a:rPr lang="en-IN" dirty="0"/>
              <a:t>Secondary tasks – </a:t>
            </a:r>
          </a:p>
          <a:p>
            <a:pPr lvl="1"/>
            <a:r>
              <a:rPr lang="en-IN" dirty="0"/>
              <a:t>Removing comments and white space – blank, tab, newline characters</a:t>
            </a:r>
          </a:p>
          <a:p>
            <a:pPr lvl="1"/>
            <a:r>
              <a:rPr lang="en-IN" dirty="0"/>
              <a:t>Correlating error messages from the compiler with the source program</a:t>
            </a:r>
          </a:p>
          <a:p>
            <a:pPr lvl="1"/>
            <a:r>
              <a:rPr lang="en-IN" dirty="0"/>
              <a:t>Macro pre-processing if the source language supports macro pre-processor functions</a:t>
            </a:r>
          </a:p>
        </p:txBody>
      </p:sp>
    </p:spTree>
    <p:extLst>
      <p:ext uri="{BB962C8B-B14F-4D97-AF65-F5344CB8AC3E}">
        <p14:creationId xmlns:p14="http://schemas.microsoft.com/office/powerpoint/2010/main" val="30175789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 xmlns:a16="http://schemas.microsoft.com/office/drawing/2014/main" id="{7B0FE994-51FD-4DD0-AE2D-550A8215FF24}"/>
              </a:ext>
            </a:extLst>
          </p:cNvPr>
          <p:cNvSpPr>
            <a:spLocks noGrp="1"/>
          </p:cNvSpPr>
          <p:nvPr>
            <p:ph idx="1"/>
          </p:nvPr>
        </p:nvSpPr>
        <p:spPr>
          <a:xfrm>
            <a:off x="838200" y="1825625"/>
            <a:ext cx="10515600" cy="4667250"/>
          </a:xfrm>
        </p:spPr>
        <p:txBody>
          <a:bodyPr>
            <a:normAutofit fontScale="92500"/>
          </a:bodyPr>
          <a:lstStyle/>
          <a:p>
            <a:endParaRPr lang="en-IN" dirty="0"/>
          </a:p>
          <a:p>
            <a:endParaRPr lang="en-IN" dirty="0"/>
          </a:p>
          <a:p>
            <a:endParaRPr lang="en-IN" dirty="0"/>
          </a:p>
          <a:p>
            <a:endParaRPr lang="en-IN" dirty="0"/>
          </a:p>
          <a:p>
            <a:endParaRPr lang="en-IN" dirty="0"/>
          </a:p>
          <a:p>
            <a:r>
              <a:rPr lang="en-IN" dirty="0"/>
              <a:t>Lexical analyser reads input characters until it can identify the next token</a:t>
            </a:r>
          </a:p>
          <a:p>
            <a:r>
              <a:rPr lang="en-IN" dirty="0"/>
              <a:t>When a lexeme appears in the program, a token is returned to the parser</a:t>
            </a:r>
          </a:p>
          <a:p>
            <a:r>
              <a:rPr lang="en-IN" dirty="0"/>
              <a:t>The returning of a token is often implemented by passing an integer corresponding to the token</a:t>
            </a:r>
          </a:p>
        </p:txBody>
      </p:sp>
      <p:pic>
        <p:nvPicPr>
          <p:cNvPr id="9" name="Content Placeholder 4">
            <a:extLst>
              <a:ext uri="{FF2B5EF4-FFF2-40B4-BE49-F238E27FC236}">
                <a16:creationId xmlns="" xmlns:a16="http://schemas.microsoft.com/office/drawing/2014/main" id="{6D4EE064-2950-47A6-8DAC-CBDAC54196E7}"/>
              </a:ext>
            </a:extLst>
          </p:cNvPr>
          <p:cNvPicPr>
            <a:picLocks noChangeAspect="1"/>
          </p:cNvPicPr>
          <p:nvPr/>
        </p:nvPicPr>
        <p:blipFill>
          <a:blip r:embed="rId2"/>
          <a:stretch>
            <a:fillRect/>
          </a:stretch>
        </p:blipFill>
        <p:spPr>
          <a:xfrm>
            <a:off x="262003" y="0"/>
            <a:ext cx="7754655" cy="3791419"/>
          </a:xfrm>
          <a:prstGeom prst="rect">
            <a:avLst/>
          </a:prstGeom>
        </p:spPr>
      </p:pic>
    </p:spTree>
    <p:extLst>
      <p:ext uri="{BB962C8B-B14F-4D97-AF65-F5344CB8AC3E}">
        <p14:creationId xmlns:p14="http://schemas.microsoft.com/office/powerpoint/2010/main" val="30580075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C9AC5C2-A931-4602-AC0D-B10880A17E10}"/>
              </a:ext>
            </a:extLst>
          </p:cNvPr>
          <p:cNvSpPr>
            <a:spLocks noGrp="1"/>
          </p:cNvSpPr>
          <p:nvPr>
            <p:ph idx="1"/>
          </p:nvPr>
        </p:nvSpPr>
        <p:spPr>
          <a:xfrm>
            <a:off x="838200" y="601249"/>
            <a:ext cx="10515600" cy="5575714"/>
          </a:xfrm>
        </p:spPr>
        <p:txBody>
          <a:bodyPr>
            <a:normAutofit lnSpcReduction="10000"/>
          </a:bodyPr>
          <a:lstStyle/>
          <a:p>
            <a:r>
              <a:rPr lang="en-IN" dirty="0"/>
              <a:t>Reasons for separating lexical analysis and parsing:</a:t>
            </a:r>
          </a:p>
          <a:p>
            <a:pPr marL="0" indent="0">
              <a:buNone/>
            </a:pPr>
            <a:r>
              <a:rPr lang="en-IN" dirty="0"/>
              <a:t>1. Simpler design – leads to cleaner overall language design</a:t>
            </a:r>
          </a:p>
          <a:p>
            <a:pPr marL="0" indent="0">
              <a:buNone/>
            </a:pPr>
            <a:r>
              <a:rPr lang="en-IN" dirty="0"/>
              <a:t>2. Improved compiler efficiency – </a:t>
            </a:r>
          </a:p>
          <a:p>
            <a:pPr lvl="1"/>
            <a:r>
              <a:rPr lang="en-IN" dirty="0"/>
              <a:t>separate lexical analyser allows the construction of a specialized and potentially more efficient processor for the task. </a:t>
            </a:r>
          </a:p>
          <a:p>
            <a:pPr lvl="1"/>
            <a:r>
              <a:rPr lang="en-IN" dirty="0"/>
              <a:t>A large amount of time is spent reading the source program and partitioning it into tokens. </a:t>
            </a:r>
          </a:p>
          <a:p>
            <a:pPr lvl="1"/>
            <a:r>
              <a:rPr lang="en-IN" dirty="0"/>
              <a:t>Specialized buffering techniques for reading input characters </a:t>
            </a:r>
            <a:r>
              <a:rPr lang="en-IN" dirty="0" smtClean="0"/>
              <a:t>and processing tokens can </a:t>
            </a:r>
            <a:r>
              <a:rPr lang="en-IN" dirty="0"/>
              <a:t>significantly speed up the performance of a compiler</a:t>
            </a:r>
          </a:p>
          <a:p>
            <a:pPr marL="0" indent="0">
              <a:buNone/>
            </a:pPr>
            <a:r>
              <a:rPr lang="en-IN" dirty="0"/>
              <a:t>3. Enhanced compiler portability – </a:t>
            </a:r>
          </a:p>
          <a:p>
            <a:pPr lvl="1"/>
            <a:r>
              <a:rPr lang="en-IN" dirty="0"/>
              <a:t>Input alphabet peculiarities and other device-specific anomalies can be restricted to the lexical analyser.</a:t>
            </a:r>
          </a:p>
          <a:p>
            <a:pPr lvl="1"/>
            <a:r>
              <a:rPr lang="en-IN" dirty="0"/>
              <a:t>Representation of special or non-standard symbols, such as    in Pascal can be isolated in the lexical </a:t>
            </a:r>
            <a:r>
              <a:rPr lang="en-IN" dirty="0" smtClean="0"/>
              <a:t>analyser</a:t>
            </a:r>
            <a:r>
              <a:rPr lang="en-IN" dirty="0"/>
              <a:t>.</a:t>
            </a:r>
          </a:p>
        </p:txBody>
      </p:sp>
      <p:cxnSp>
        <p:nvCxnSpPr>
          <p:cNvPr id="4" name="Straight Arrow Connector 3">
            <a:extLst>
              <a:ext uri="{FF2B5EF4-FFF2-40B4-BE49-F238E27FC236}">
                <a16:creationId xmlns="" xmlns:a16="http://schemas.microsoft.com/office/drawing/2014/main" id="{44E39479-DF5F-4F0B-AE3B-A751871631D4}"/>
              </a:ext>
            </a:extLst>
          </p:cNvPr>
          <p:cNvCxnSpPr/>
          <p:nvPr/>
        </p:nvCxnSpPr>
        <p:spPr>
          <a:xfrm flipV="1">
            <a:off x="9085694" y="5015033"/>
            <a:ext cx="0" cy="3256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495105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BCC6078-ED2F-4EA7-8C21-407E2FDAE682}"/>
              </a:ext>
            </a:extLst>
          </p:cNvPr>
          <p:cNvSpPr>
            <a:spLocks noGrp="1"/>
          </p:cNvSpPr>
          <p:nvPr>
            <p:ph idx="1"/>
          </p:nvPr>
        </p:nvSpPr>
        <p:spPr>
          <a:xfrm>
            <a:off x="838200" y="313151"/>
            <a:ext cx="10515600" cy="5863812"/>
          </a:xfrm>
        </p:spPr>
        <p:txBody>
          <a:bodyPr>
            <a:normAutofit fontScale="92500" lnSpcReduction="20000"/>
          </a:bodyPr>
          <a:lstStyle/>
          <a:p>
            <a:r>
              <a:rPr lang="en-IN" dirty="0"/>
              <a:t>Tokens, Patterns, and Lexemes</a:t>
            </a:r>
          </a:p>
          <a:p>
            <a:r>
              <a:rPr lang="en-IN" dirty="0" smtClean="0"/>
              <a:t>Token - - output of the lexical analyser</a:t>
            </a:r>
            <a:endParaRPr lang="en-IN" dirty="0"/>
          </a:p>
          <a:p>
            <a:pPr lvl="1"/>
            <a:r>
              <a:rPr lang="en-IN" dirty="0"/>
              <a:t>is a pair consisting of a token name and on optional attribute value. </a:t>
            </a:r>
          </a:p>
          <a:p>
            <a:pPr lvl="1"/>
            <a:r>
              <a:rPr lang="en-IN" dirty="0"/>
              <a:t>Token name is an abstract symbol </a:t>
            </a:r>
            <a:r>
              <a:rPr lang="en-IN" i="1" dirty="0"/>
              <a:t>representing a kind of lexical unit</a:t>
            </a:r>
          </a:p>
          <a:p>
            <a:pPr lvl="1"/>
            <a:r>
              <a:rPr lang="en-IN" dirty="0"/>
              <a:t>Token names are the input symbols that the parser processes</a:t>
            </a:r>
          </a:p>
          <a:p>
            <a:pPr lvl="1"/>
            <a:r>
              <a:rPr lang="en-IN" dirty="0"/>
              <a:t>Treated as terminal symbols in the grammar for the source language</a:t>
            </a:r>
          </a:p>
          <a:p>
            <a:pPr lvl="1"/>
            <a:r>
              <a:rPr lang="en-IN" dirty="0"/>
              <a:t>Keywords, operators, identifiers, constants, literal strings, punctuation symbols</a:t>
            </a:r>
          </a:p>
          <a:p>
            <a:r>
              <a:rPr lang="en-IN" dirty="0" smtClean="0"/>
              <a:t>Pattern – maps lexemes to the pattern</a:t>
            </a:r>
            <a:endParaRPr lang="en-IN" dirty="0"/>
          </a:p>
          <a:p>
            <a:pPr lvl="1"/>
            <a:r>
              <a:rPr lang="en-IN" dirty="0"/>
              <a:t>A description/</a:t>
            </a:r>
            <a:r>
              <a:rPr lang="en-IN" i="1" dirty="0"/>
              <a:t>rule</a:t>
            </a:r>
            <a:r>
              <a:rPr lang="en-IN" dirty="0"/>
              <a:t> of the form that the lexemes of a token may take</a:t>
            </a:r>
          </a:p>
          <a:p>
            <a:pPr lvl="1"/>
            <a:r>
              <a:rPr lang="en-IN" dirty="0"/>
              <a:t>A pattern is associated with a token</a:t>
            </a:r>
          </a:p>
          <a:p>
            <a:pPr lvl="1"/>
            <a:r>
              <a:rPr lang="en-IN" dirty="0"/>
              <a:t>Describes a set of lexemes that can represent a particular token in source programs</a:t>
            </a:r>
          </a:p>
          <a:p>
            <a:r>
              <a:rPr lang="en-IN" dirty="0" smtClean="0"/>
              <a:t>Lexeme - input to the lexical analyser</a:t>
            </a:r>
            <a:endParaRPr lang="en-IN" dirty="0"/>
          </a:p>
          <a:p>
            <a:pPr lvl="1"/>
            <a:r>
              <a:rPr lang="en-IN" dirty="0"/>
              <a:t>The </a:t>
            </a:r>
            <a:r>
              <a:rPr lang="en-IN" i="1" dirty="0"/>
              <a:t>character sequence </a:t>
            </a:r>
            <a:r>
              <a:rPr lang="en-IN" dirty="0"/>
              <a:t>forming a token is called the lexeme for the token</a:t>
            </a:r>
          </a:p>
          <a:p>
            <a:pPr lvl="1"/>
            <a:r>
              <a:rPr lang="en-IN" dirty="0"/>
              <a:t>A sequence of characters in the source program that matches the pattern for a token and is identified by the lexical analyser as an instance of the token.</a:t>
            </a:r>
          </a:p>
          <a:p>
            <a:pPr lvl="1"/>
            <a:r>
              <a:rPr lang="en-IN" dirty="0"/>
              <a:t>Lexemes represent strings of characters in the source program that can be treated together as a lexical unit</a:t>
            </a:r>
          </a:p>
        </p:txBody>
      </p:sp>
    </p:spTree>
    <p:extLst>
      <p:ext uri="{BB962C8B-B14F-4D97-AF65-F5344CB8AC3E}">
        <p14:creationId xmlns:p14="http://schemas.microsoft.com/office/powerpoint/2010/main" val="13797022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1A5B53B-B454-41A1-93DD-F48102C9C571}"/>
              </a:ext>
            </a:extLst>
          </p:cNvPr>
          <p:cNvSpPr>
            <a:spLocks noGrp="1"/>
          </p:cNvSpPr>
          <p:nvPr>
            <p:ph idx="1"/>
          </p:nvPr>
        </p:nvSpPr>
        <p:spPr/>
        <p:txBody>
          <a:bodyPr/>
          <a:lstStyle/>
          <a:p>
            <a:r>
              <a:rPr lang="en-IN" dirty="0"/>
              <a:t>Difficulties in recognizing tokens:</a:t>
            </a:r>
          </a:p>
          <a:p>
            <a:r>
              <a:rPr lang="en-IN" dirty="0"/>
              <a:t>Fortran require certain constructs in fixed positions on the input line</a:t>
            </a:r>
          </a:p>
          <a:p>
            <a:r>
              <a:rPr lang="en-IN" dirty="0"/>
              <a:t>Alignment of a lexeme is important in determining the correctness of a source program</a:t>
            </a:r>
          </a:p>
          <a:p>
            <a:r>
              <a:rPr lang="en-IN" dirty="0"/>
              <a:t>                                 identifier </a:t>
            </a:r>
          </a:p>
          <a:p>
            <a:r>
              <a:rPr lang="en-IN" dirty="0"/>
              <a:t>                                 keyword</a:t>
            </a:r>
          </a:p>
          <a:p>
            <a:r>
              <a:rPr lang="en-IN" dirty="0"/>
              <a:t>If keywords are not reserved as in PL/I then the rules for distinguishing keywords from identifiers are quite complicated.</a:t>
            </a:r>
          </a:p>
          <a:p>
            <a:endParaRPr lang="en-IN" dirty="0"/>
          </a:p>
          <a:p>
            <a:endParaRPr lang="en-IN" dirty="0"/>
          </a:p>
          <a:p>
            <a:endParaRPr lang="en-IN" dirty="0"/>
          </a:p>
        </p:txBody>
      </p:sp>
      <p:pic>
        <p:nvPicPr>
          <p:cNvPr id="5" name="Picture 4">
            <a:extLst>
              <a:ext uri="{FF2B5EF4-FFF2-40B4-BE49-F238E27FC236}">
                <a16:creationId xmlns="" xmlns:a16="http://schemas.microsoft.com/office/drawing/2014/main" id="{2B972B2E-450D-4310-8ECC-6889B2A02000}"/>
              </a:ext>
            </a:extLst>
          </p:cNvPr>
          <p:cNvPicPr>
            <a:picLocks noChangeAspect="1"/>
          </p:cNvPicPr>
          <p:nvPr/>
        </p:nvPicPr>
        <p:blipFill>
          <a:blip r:embed="rId2"/>
          <a:stretch>
            <a:fillRect/>
          </a:stretch>
        </p:blipFill>
        <p:spPr>
          <a:xfrm>
            <a:off x="1228464" y="3801518"/>
            <a:ext cx="1543050" cy="476250"/>
          </a:xfrm>
          <a:prstGeom prst="rect">
            <a:avLst/>
          </a:prstGeom>
        </p:spPr>
      </p:pic>
      <p:pic>
        <p:nvPicPr>
          <p:cNvPr id="7" name="Picture 6">
            <a:extLst>
              <a:ext uri="{FF2B5EF4-FFF2-40B4-BE49-F238E27FC236}">
                <a16:creationId xmlns="" xmlns:a16="http://schemas.microsoft.com/office/drawing/2014/main" id="{B644F1D6-4FCB-4D9C-93E9-C5BFF784FF36}"/>
              </a:ext>
            </a:extLst>
          </p:cNvPr>
          <p:cNvPicPr>
            <a:picLocks noChangeAspect="1"/>
          </p:cNvPicPr>
          <p:nvPr/>
        </p:nvPicPr>
        <p:blipFill>
          <a:blip r:embed="rId3"/>
          <a:stretch>
            <a:fillRect/>
          </a:stretch>
        </p:blipFill>
        <p:spPr>
          <a:xfrm>
            <a:off x="1218808" y="4277768"/>
            <a:ext cx="1485900" cy="342900"/>
          </a:xfrm>
          <a:prstGeom prst="rect">
            <a:avLst/>
          </a:prstGeom>
        </p:spPr>
      </p:pic>
    </p:spTree>
    <p:extLst>
      <p:ext uri="{BB962C8B-B14F-4D97-AF65-F5344CB8AC3E}">
        <p14:creationId xmlns:p14="http://schemas.microsoft.com/office/powerpoint/2010/main" val="7847619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0DFD3C7-C1D5-4033-A837-04A3866F9098}"/>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 xmlns:a16="http://schemas.microsoft.com/office/drawing/2014/main" id="{BB058779-76E9-4F4C-9A45-6F641CB4098E}"/>
              </a:ext>
            </a:extLst>
          </p:cNvPr>
          <p:cNvPicPr>
            <a:picLocks noChangeAspect="1"/>
          </p:cNvPicPr>
          <p:nvPr/>
        </p:nvPicPr>
        <p:blipFill>
          <a:blip r:embed="rId2"/>
          <a:stretch>
            <a:fillRect/>
          </a:stretch>
        </p:blipFill>
        <p:spPr>
          <a:xfrm>
            <a:off x="782944" y="1104607"/>
            <a:ext cx="10626112" cy="2896687"/>
          </a:xfrm>
          <a:prstGeom prst="rect">
            <a:avLst/>
          </a:prstGeom>
        </p:spPr>
      </p:pic>
    </p:spTree>
    <p:extLst>
      <p:ext uri="{BB962C8B-B14F-4D97-AF65-F5344CB8AC3E}">
        <p14:creationId xmlns:p14="http://schemas.microsoft.com/office/powerpoint/2010/main" val="9988933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78E9DA1-DDFB-4D3E-983C-3DB6FE185C59}"/>
              </a:ext>
            </a:extLst>
          </p:cNvPr>
          <p:cNvPicPr>
            <a:picLocks noChangeAspect="1"/>
          </p:cNvPicPr>
          <p:nvPr/>
        </p:nvPicPr>
        <p:blipFill>
          <a:blip r:embed="rId2"/>
          <a:stretch>
            <a:fillRect/>
          </a:stretch>
        </p:blipFill>
        <p:spPr>
          <a:xfrm>
            <a:off x="838200" y="399541"/>
            <a:ext cx="6686550" cy="2924175"/>
          </a:xfrm>
          <a:prstGeom prst="rect">
            <a:avLst/>
          </a:prstGeom>
        </p:spPr>
      </p:pic>
      <p:pic>
        <p:nvPicPr>
          <p:cNvPr id="2" name="Picture 1"/>
          <p:cNvPicPr>
            <a:picLocks noChangeAspect="1"/>
          </p:cNvPicPr>
          <p:nvPr/>
        </p:nvPicPr>
        <p:blipFill>
          <a:blip r:embed="rId3"/>
          <a:stretch>
            <a:fillRect/>
          </a:stretch>
        </p:blipFill>
        <p:spPr>
          <a:xfrm>
            <a:off x="3706748" y="3280621"/>
            <a:ext cx="3181350" cy="1771650"/>
          </a:xfrm>
          <a:prstGeom prst="rect">
            <a:avLst/>
          </a:prstGeom>
        </p:spPr>
      </p:pic>
      <p:pic>
        <p:nvPicPr>
          <p:cNvPr id="3" name="Picture 2"/>
          <p:cNvPicPr>
            <a:picLocks noChangeAspect="1"/>
          </p:cNvPicPr>
          <p:nvPr/>
        </p:nvPicPr>
        <p:blipFill>
          <a:blip r:embed="rId4"/>
          <a:stretch>
            <a:fillRect/>
          </a:stretch>
        </p:blipFill>
        <p:spPr>
          <a:xfrm>
            <a:off x="783771" y="4316541"/>
            <a:ext cx="1905000" cy="1762125"/>
          </a:xfrm>
          <a:prstGeom prst="rect">
            <a:avLst/>
          </a:prstGeom>
        </p:spPr>
      </p:pic>
      <p:pic>
        <p:nvPicPr>
          <p:cNvPr id="4" name="Picture 3"/>
          <p:cNvPicPr>
            <a:picLocks noChangeAspect="1"/>
          </p:cNvPicPr>
          <p:nvPr/>
        </p:nvPicPr>
        <p:blipFill>
          <a:blip r:embed="rId5"/>
          <a:stretch>
            <a:fillRect/>
          </a:stretch>
        </p:blipFill>
        <p:spPr>
          <a:xfrm>
            <a:off x="8489407" y="4316541"/>
            <a:ext cx="771525" cy="1790700"/>
          </a:xfrm>
          <a:prstGeom prst="rect">
            <a:avLst/>
          </a:prstGeom>
        </p:spPr>
      </p:pic>
      <p:sp>
        <p:nvSpPr>
          <p:cNvPr id="6" name="TextBox 5"/>
          <p:cNvSpPr txBox="1"/>
          <p:nvPr/>
        </p:nvSpPr>
        <p:spPr>
          <a:xfrm>
            <a:off x="5399314" y="118519"/>
            <a:ext cx="3701143" cy="369332"/>
          </a:xfrm>
          <a:prstGeom prst="rect">
            <a:avLst/>
          </a:prstGeom>
          <a:noFill/>
        </p:spPr>
        <p:txBody>
          <a:bodyPr wrap="square" rtlCol="0">
            <a:spAutoFit/>
          </a:bodyPr>
          <a:lstStyle/>
          <a:p>
            <a:r>
              <a:rPr lang="en-IN" dirty="0" smtClean="0"/>
              <a:t>Input to the Lexical Analyser</a:t>
            </a:r>
            <a:endParaRPr lang="en-GB" dirty="0"/>
          </a:p>
        </p:txBody>
      </p:sp>
      <p:sp>
        <p:nvSpPr>
          <p:cNvPr id="7" name="TextBox 6"/>
          <p:cNvSpPr txBox="1"/>
          <p:nvPr/>
        </p:nvSpPr>
        <p:spPr>
          <a:xfrm>
            <a:off x="838200" y="30209"/>
            <a:ext cx="3701143" cy="369332"/>
          </a:xfrm>
          <a:prstGeom prst="rect">
            <a:avLst/>
          </a:prstGeom>
          <a:noFill/>
        </p:spPr>
        <p:txBody>
          <a:bodyPr wrap="square" rtlCol="0">
            <a:spAutoFit/>
          </a:bodyPr>
          <a:lstStyle/>
          <a:p>
            <a:r>
              <a:rPr lang="en-IN" dirty="0" smtClean="0"/>
              <a:t>Output of the Lexical Analyser</a:t>
            </a:r>
            <a:endParaRPr lang="en-GB" dirty="0"/>
          </a:p>
        </p:txBody>
      </p:sp>
      <p:cxnSp>
        <p:nvCxnSpPr>
          <p:cNvPr id="9" name="Straight Arrow Connector 8"/>
          <p:cNvCxnSpPr/>
          <p:nvPr/>
        </p:nvCxnSpPr>
        <p:spPr>
          <a:xfrm flipV="1">
            <a:off x="2710039" y="5893139"/>
            <a:ext cx="5779368" cy="26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898491" y="5421603"/>
            <a:ext cx="2989607" cy="369332"/>
          </a:xfrm>
          <a:prstGeom prst="rect">
            <a:avLst/>
          </a:prstGeom>
          <a:noFill/>
        </p:spPr>
        <p:txBody>
          <a:bodyPr wrap="square" rtlCol="0">
            <a:spAutoFit/>
          </a:bodyPr>
          <a:lstStyle/>
          <a:p>
            <a:r>
              <a:rPr lang="en-IN" dirty="0" smtClean="0"/>
              <a:t>Lexical Analyser</a:t>
            </a:r>
            <a:endParaRPr lang="en-GB" dirty="0"/>
          </a:p>
        </p:txBody>
      </p:sp>
      <p:cxnSp>
        <p:nvCxnSpPr>
          <p:cNvPr id="13" name="Straight Arrow Connector 12"/>
          <p:cNvCxnSpPr/>
          <p:nvPr/>
        </p:nvCxnSpPr>
        <p:spPr>
          <a:xfrm flipH="1" flipV="1">
            <a:off x="5037002" y="5052271"/>
            <a:ext cx="12078"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898491" y="5421603"/>
            <a:ext cx="2277022" cy="4009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80332" y="3711441"/>
            <a:ext cx="3701143" cy="369332"/>
          </a:xfrm>
          <a:prstGeom prst="rect">
            <a:avLst/>
          </a:prstGeom>
          <a:noFill/>
        </p:spPr>
        <p:txBody>
          <a:bodyPr wrap="square" rtlCol="0">
            <a:spAutoFit/>
          </a:bodyPr>
          <a:lstStyle/>
          <a:p>
            <a:r>
              <a:rPr lang="en-IN" dirty="0" smtClean="0"/>
              <a:t>Input to the Lexical Analyser</a:t>
            </a:r>
            <a:endParaRPr lang="en-GB" dirty="0"/>
          </a:p>
        </p:txBody>
      </p:sp>
      <p:sp>
        <p:nvSpPr>
          <p:cNvPr id="17" name="TextBox 16"/>
          <p:cNvSpPr txBox="1"/>
          <p:nvPr/>
        </p:nvSpPr>
        <p:spPr>
          <a:xfrm>
            <a:off x="7906074" y="3759610"/>
            <a:ext cx="3701143" cy="369332"/>
          </a:xfrm>
          <a:prstGeom prst="rect">
            <a:avLst/>
          </a:prstGeom>
          <a:noFill/>
        </p:spPr>
        <p:txBody>
          <a:bodyPr wrap="square" rtlCol="0">
            <a:spAutoFit/>
          </a:bodyPr>
          <a:lstStyle/>
          <a:p>
            <a:r>
              <a:rPr lang="en-IN" dirty="0" smtClean="0"/>
              <a:t>Output of the Lexical Analyser</a:t>
            </a:r>
            <a:endParaRPr lang="en-GB" dirty="0"/>
          </a:p>
        </p:txBody>
      </p:sp>
    </p:spTree>
    <p:extLst>
      <p:ext uri="{BB962C8B-B14F-4D97-AF65-F5344CB8AC3E}">
        <p14:creationId xmlns:p14="http://schemas.microsoft.com/office/powerpoint/2010/main" val="30017687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5F336A6-2EF2-4C45-8C26-2CD88F8219E5}"/>
              </a:ext>
            </a:extLst>
          </p:cNvPr>
          <p:cNvPicPr>
            <a:picLocks noChangeAspect="1"/>
          </p:cNvPicPr>
          <p:nvPr/>
        </p:nvPicPr>
        <p:blipFill>
          <a:blip r:embed="rId2"/>
          <a:stretch>
            <a:fillRect/>
          </a:stretch>
        </p:blipFill>
        <p:spPr>
          <a:xfrm>
            <a:off x="838200" y="1511299"/>
            <a:ext cx="8693026" cy="803557"/>
          </a:xfrm>
          <a:prstGeom prst="rect">
            <a:avLst/>
          </a:prstGeom>
        </p:spPr>
      </p:pic>
      <p:pic>
        <p:nvPicPr>
          <p:cNvPr id="7" name="Picture 6">
            <a:extLst>
              <a:ext uri="{FF2B5EF4-FFF2-40B4-BE49-F238E27FC236}">
                <a16:creationId xmlns="" xmlns:a16="http://schemas.microsoft.com/office/drawing/2014/main" id="{BDCB8210-14A2-4F1C-93ED-7091E0D8B0E8}"/>
              </a:ext>
            </a:extLst>
          </p:cNvPr>
          <p:cNvPicPr>
            <a:picLocks noChangeAspect="1"/>
          </p:cNvPicPr>
          <p:nvPr/>
        </p:nvPicPr>
        <p:blipFill>
          <a:blip r:embed="rId3"/>
          <a:stretch>
            <a:fillRect/>
          </a:stretch>
        </p:blipFill>
        <p:spPr>
          <a:xfrm>
            <a:off x="704830" y="793804"/>
            <a:ext cx="10782339" cy="4692595"/>
          </a:xfrm>
          <a:prstGeom prst="rect">
            <a:avLst/>
          </a:prstGeom>
        </p:spPr>
      </p:pic>
    </p:spTree>
    <p:extLst>
      <p:ext uri="{BB962C8B-B14F-4D97-AF65-F5344CB8AC3E}">
        <p14:creationId xmlns:p14="http://schemas.microsoft.com/office/powerpoint/2010/main" val="28889178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E14DA0C4-1B20-43A6-A86C-47DA820E79A2}"/>
              </a:ext>
            </a:extLst>
          </p:cNvPr>
          <p:cNvPicPr>
            <a:picLocks noChangeAspect="1"/>
          </p:cNvPicPr>
          <p:nvPr/>
        </p:nvPicPr>
        <p:blipFill>
          <a:blip r:embed="rId2"/>
          <a:stretch>
            <a:fillRect/>
          </a:stretch>
        </p:blipFill>
        <p:spPr>
          <a:xfrm>
            <a:off x="838200" y="365125"/>
            <a:ext cx="8759958" cy="5722524"/>
          </a:xfrm>
          <a:prstGeom prst="rect">
            <a:avLst/>
          </a:prstGeom>
        </p:spPr>
      </p:pic>
    </p:spTree>
    <p:extLst>
      <p:ext uri="{BB962C8B-B14F-4D97-AF65-F5344CB8AC3E}">
        <p14:creationId xmlns:p14="http://schemas.microsoft.com/office/powerpoint/2010/main" val="1126517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F9A7BF1-6062-4193-9380-AF3DEE3AD534}"/>
              </a:ext>
            </a:extLst>
          </p:cNvPr>
          <p:cNvSpPr>
            <a:spLocks noGrp="1"/>
          </p:cNvSpPr>
          <p:nvPr>
            <p:ph idx="1"/>
          </p:nvPr>
        </p:nvSpPr>
        <p:spPr>
          <a:xfrm>
            <a:off x="838200" y="653143"/>
            <a:ext cx="10515600" cy="5523820"/>
          </a:xfrm>
        </p:spPr>
        <p:txBody>
          <a:bodyPr/>
          <a:lstStyle/>
          <a:p>
            <a:r>
              <a:rPr lang="en-IN" dirty="0"/>
              <a:t>Program execution</a:t>
            </a:r>
          </a:p>
          <a:p>
            <a:r>
              <a:rPr lang="en-IN" dirty="0"/>
              <a:t>2 popular models – </a:t>
            </a:r>
          </a:p>
          <a:p>
            <a:pPr marL="914400" lvl="1" indent="-457200">
              <a:buAutoNum type="alphaLcParenR"/>
            </a:pPr>
            <a:r>
              <a:rPr lang="en-IN" dirty="0"/>
              <a:t>translation</a:t>
            </a:r>
          </a:p>
        </p:txBody>
      </p:sp>
      <p:pic>
        <p:nvPicPr>
          <p:cNvPr id="5" name="Picture 4">
            <a:extLst>
              <a:ext uri="{FF2B5EF4-FFF2-40B4-BE49-F238E27FC236}">
                <a16:creationId xmlns="" xmlns:a16="http://schemas.microsoft.com/office/drawing/2014/main" id="{AFB55464-FD94-43DC-9623-ED932B2D0F50}"/>
              </a:ext>
            </a:extLst>
          </p:cNvPr>
          <p:cNvPicPr>
            <a:picLocks noChangeAspect="1"/>
          </p:cNvPicPr>
          <p:nvPr/>
        </p:nvPicPr>
        <p:blipFill>
          <a:blip r:embed="rId2"/>
          <a:stretch>
            <a:fillRect/>
          </a:stretch>
        </p:blipFill>
        <p:spPr>
          <a:xfrm>
            <a:off x="1087023" y="2374921"/>
            <a:ext cx="9246949" cy="3763293"/>
          </a:xfrm>
          <a:prstGeom prst="rect">
            <a:avLst/>
          </a:prstGeom>
        </p:spPr>
      </p:pic>
    </p:spTree>
    <p:extLst>
      <p:ext uri="{BB962C8B-B14F-4D97-AF65-F5344CB8AC3E}">
        <p14:creationId xmlns:p14="http://schemas.microsoft.com/office/powerpoint/2010/main" val="28694934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8CBAB46-53D7-4EF0-AAE3-06A01D22060B}"/>
              </a:ext>
            </a:extLst>
          </p:cNvPr>
          <p:cNvSpPr>
            <a:spLocks noGrp="1"/>
          </p:cNvSpPr>
          <p:nvPr>
            <p:ph idx="1"/>
          </p:nvPr>
        </p:nvSpPr>
        <p:spPr/>
        <p:txBody>
          <a:bodyPr>
            <a:normAutofit fontScale="92500" lnSpcReduction="20000"/>
          </a:bodyPr>
          <a:lstStyle/>
          <a:p>
            <a:endParaRPr lang="en-IN" dirty="0"/>
          </a:p>
          <a:p>
            <a:endParaRPr lang="en-IN" dirty="0"/>
          </a:p>
          <a:p>
            <a:endParaRPr lang="en-IN" dirty="0"/>
          </a:p>
          <a:p>
            <a:endParaRPr lang="en-IN" dirty="0"/>
          </a:p>
          <a:p>
            <a:endParaRPr lang="en-IN" dirty="0"/>
          </a:p>
          <a:p>
            <a:pPr marL="0" indent="0">
              <a:buNone/>
            </a:pPr>
            <a:r>
              <a:rPr lang="en-IN" dirty="0"/>
              <a:t>&lt;float&gt; &lt;id, limitedSquare&gt; &lt;(&gt; &lt;id, x&gt; &lt;)&gt; &lt;float&gt; &lt;id, x&gt; &lt;{&gt; </a:t>
            </a:r>
          </a:p>
          <a:p>
            <a:pPr marL="0" indent="0">
              <a:buNone/>
            </a:pPr>
            <a:r>
              <a:rPr lang="en-IN" dirty="0"/>
              <a:t>	&lt;return&gt; &lt;(&gt; &lt;id, x&gt; &lt;op,"&lt;="&gt; &lt;num, -10.0&gt; &lt;op, "||"&gt; &lt;id, x&gt;          </a:t>
            </a:r>
          </a:p>
          <a:p>
            <a:pPr marL="0" indent="0">
              <a:buNone/>
            </a:pPr>
            <a:r>
              <a:rPr lang="en-IN" dirty="0"/>
              <a:t>             &lt;op, "&gt;="&gt; &lt;num, 10.0&gt; &lt;)&gt; &lt;op, "?"&gt; &lt;num, 100&gt; &lt;op, ":"&gt; &lt;id, x&gt;     </a:t>
            </a:r>
          </a:p>
          <a:p>
            <a:pPr marL="0" indent="0">
              <a:buNone/>
            </a:pPr>
            <a:r>
              <a:rPr lang="en-IN" dirty="0"/>
              <a:t>            &lt;op,  "*"&gt; &lt;id, x&gt; </a:t>
            </a:r>
            <a:r>
              <a:rPr lang="en-IN" dirty="0" smtClean="0"/>
              <a:t>&lt;delim,;&gt;</a:t>
            </a:r>
            <a:endParaRPr lang="en-IN" dirty="0"/>
          </a:p>
          <a:p>
            <a:pPr marL="0" indent="0">
              <a:buNone/>
            </a:pPr>
            <a:r>
              <a:rPr lang="en-IN" dirty="0"/>
              <a:t>&lt;}&gt;</a:t>
            </a:r>
          </a:p>
          <a:p>
            <a:endParaRPr lang="en-IN" dirty="0"/>
          </a:p>
        </p:txBody>
      </p:sp>
      <p:pic>
        <p:nvPicPr>
          <p:cNvPr id="5" name="Picture 4">
            <a:extLst>
              <a:ext uri="{FF2B5EF4-FFF2-40B4-BE49-F238E27FC236}">
                <a16:creationId xmlns="" xmlns:a16="http://schemas.microsoft.com/office/drawing/2014/main" id="{E0CDB767-0385-4D81-A96D-54AF141DD0A4}"/>
              </a:ext>
            </a:extLst>
          </p:cNvPr>
          <p:cNvPicPr>
            <a:picLocks noChangeAspect="1"/>
          </p:cNvPicPr>
          <p:nvPr/>
        </p:nvPicPr>
        <p:blipFill>
          <a:blip r:embed="rId3"/>
          <a:stretch>
            <a:fillRect/>
          </a:stretch>
        </p:blipFill>
        <p:spPr>
          <a:xfrm>
            <a:off x="533400" y="1072886"/>
            <a:ext cx="10234420" cy="1850003"/>
          </a:xfrm>
          <a:prstGeom prst="rect">
            <a:avLst/>
          </a:prstGeom>
        </p:spPr>
      </p:pic>
    </p:spTree>
    <p:extLst>
      <p:ext uri="{BB962C8B-B14F-4D97-AF65-F5344CB8AC3E}">
        <p14:creationId xmlns:p14="http://schemas.microsoft.com/office/powerpoint/2010/main" val="12594218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E460DB1-A985-428E-B020-B34F7A685EAE}"/>
              </a:ext>
            </a:extLst>
          </p:cNvPr>
          <p:cNvPicPr>
            <a:picLocks noChangeAspect="1"/>
          </p:cNvPicPr>
          <p:nvPr/>
        </p:nvPicPr>
        <p:blipFill>
          <a:blip r:embed="rId2"/>
          <a:stretch>
            <a:fillRect/>
          </a:stretch>
        </p:blipFill>
        <p:spPr>
          <a:xfrm>
            <a:off x="698754" y="365125"/>
            <a:ext cx="8865484" cy="1811707"/>
          </a:xfrm>
          <a:prstGeom prst="rect">
            <a:avLst/>
          </a:prstGeom>
        </p:spPr>
      </p:pic>
      <p:pic>
        <p:nvPicPr>
          <p:cNvPr id="4" name="Picture 3">
            <a:extLst>
              <a:ext uri="{FF2B5EF4-FFF2-40B4-BE49-F238E27FC236}">
                <a16:creationId xmlns="" xmlns:a16="http://schemas.microsoft.com/office/drawing/2014/main" id="{B27FA0C4-C11B-4A8F-909A-F3DAA5FDF691}"/>
              </a:ext>
            </a:extLst>
          </p:cNvPr>
          <p:cNvPicPr>
            <a:picLocks noChangeAspect="1"/>
          </p:cNvPicPr>
          <p:nvPr/>
        </p:nvPicPr>
        <p:blipFill>
          <a:blip r:embed="rId3"/>
          <a:stretch>
            <a:fillRect/>
          </a:stretch>
        </p:blipFill>
        <p:spPr>
          <a:xfrm>
            <a:off x="838199" y="2311769"/>
            <a:ext cx="10363613" cy="2222653"/>
          </a:xfrm>
          <a:prstGeom prst="rect">
            <a:avLst/>
          </a:prstGeom>
        </p:spPr>
      </p:pic>
    </p:spTree>
    <p:extLst>
      <p:ext uri="{BB962C8B-B14F-4D97-AF65-F5344CB8AC3E}">
        <p14:creationId xmlns:p14="http://schemas.microsoft.com/office/powerpoint/2010/main" val="12605387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E1418A5-5E6B-4425-AA1A-3C3A9B5EE67E}"/>
              </a:ext>
            </a:extLst>
          </p:cNvPr>
          <p:cNvSpPr>
            <a:spLocks noGrp="1"/>
          </p:cNvSpPr>
          <p:nvPr>
            <p:ph idx="1"/>
          </p:nvPr>
        </p:nvSpPr>
        <p:spPr>
          <a:xfrm>
            <a:off x="838200" y="425885"/>
            <a:ext cx="10515600" cy="5751078"/>
          </a:xfrm>
        </p:spPr>
        <p:txBody>
          <a:bodyPr>
            <a:normAutofit fontScale="92500" lnSpcReduction="10000"/>
          </a:bodyPr>
          <a:lstStyle/>
          <a:p>
            <a:r>
              <a:rPr lang="en-IN" dirty="0"/>
              <a:t>Lexical Errors</a:t>
            </a:r>
          </a:p>
          <a:p>
            <a:endParaRPr lang="en-IN" dirty="0"/>
          </a:p>
          <a:p>
            <a:endParaRPr lang="en-IN" dirty="0"/>
          </a:p>
          <a:p>
            <a:endParaRPr lang="en-IN" dirty="0"/>
          </a:p>
          <a:p>
            <a:endParaRPr lang="en-IN" dirty="0"/>
          </a:p>
          <a:p>
            <a:r>
              <a:rPr lang="en-IN" dirty="0"/>
              <a:t>If the lexical </a:t>
            </a:r>
            <a:r>
              <a:rPr lang="en-IN" dirty="0" smtClean="0"/>
              <a:t>analyser </a:t>
            </a:r>
            <a:r>
              <a:rPr lang="en-IN" dirty="0"/>
              <a:t>is unable to proceed because none of the patterns for tokens matches a prefix of the remaining input</a:t>
            </a:r>
          </a:p>
          <a:p>
            <a:r>
              <a:rPr lang="en-IN" dirty="0"/>
              <a:t>Then recovery strategies are:</a:t>
            </a:r>
          </a:p>
          <a:p>
            <a:pPr lvl="1"/>
            <a:r>
              <a:rPr lang="en-IN" dirty="0"/>
              <a:t>Panic mode – simplest; delete successive characters from the remaining input until the lexical </a:t>
            </a:r>
            <a:r>
              <a:rPr lang="en-IN" dirty="0" smtClean="0"/>
              <a:t>analyser </a:t>
            </a:r>
            <a:r>
              <a:rPr lang="en-IN" dirty="0"/>
              <a:t>can find a well-formed token; may confuse the parser</a:t>
            </a:r>
          </a:p>
          <a:p>
            <a:pPr lvl="1"/>
            <a:r>
              <a:rPr lang="en-IN" dirty="0"/>
              <a:t>Deleting an extraneous character</a:t>
            </a:r>
          </a:p>
          <a:p>
            <a:pPr lvl="1"/>
            <a:r>
              <a:rPr lang="en-IN" dirty="0"/>
              <a:t>Inserting a missing character</a:t>
            </a:r>
          </a:p>
          <a:p>
            <a:pPr lvl="1"/>
            <a:r>
              <a:rPr lang="en-IN" dirty="0"/>
              <a:t>Replacing an incorrect character by a correct character</a:t>
            </a:r>
          </a:p>
          <a:p>
            <a:pPr lvl="1"/>
            <a:r>
              <a:rPr lang="en-IN" dirty="0"/>
              <a:t>Transposing two adjacent characters</a:t>
            </a:r>
          </a:p>
        </p:txBody>
      </p:sp>
      <p:pic>
        <p:nvPicPr>
          <p:cNvPr id="5" name="Picture 4">
            <a:extLst>
              <a:ext uri="{FF2B5EF4-FFF2-40B4-BE49-F238E27FC236}">
                <a16:creationId xmlns="" xmlns:a16="http://schemas.microsoft.com/office/drawing/2014/main" id="{492B7892-734A-4399-B280-CCBF253E26F9}"/>
              </a:ext>
            </a:extLst>
          </p:cNvPr>
          <p:cNvPicPr>
            <a:picLocks noChangeAspect="1"/>
          </p:cNvPicPr>
          <p:nvPr/>
        </p:nvPicPr>
        <p:blipFill>
          <a:blip r:embed="rId2"/>
          <a:stretch>
            <a:fillRect/>
          </a:stretch>
        </p:blipFill>
        <p:spPr>
          <a:xfrm>
            <a:off x="1391627" y="815768"/>
            <a:ext cx="6753225" cy="1657350"/>
          </a:xfrm>
          <a:prstGeom prst="rect">
            <a:avLst/>
          </a:prstGeom>
        </p:spPr>
      </p:pic>
    </p:spTree>
    <p:extLst>
      <p:ext uri="{BB962C8B-B14F-4D97-AF65-F5344CB8AC3E}">
        <p14:creationId xmlns:p14="http://schemas.microsoft.com/office/powerpoint/2010/main" val="16505893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C642847-C96B-4D57-9F37-7552DCDA855E}"/>
              </a:ext>
            </a:extLst>
          </p:cNvPr>
          <p:cNvSpPr>
            <a:spLocks noGrp="1"/>
          </p:cNvSpPr>
          <p:nvPr>
            <p:ph idx="1"/>
          </p:nvPr>
        </p:nvSpPr>
        <p:spPr>
          <a:xfrm>
            <a:off x="838200" y="739036"/>
            <a:ext cx="10515600" cy="5437927"/>
          </a:xfrm>
        </p:spPr>
        <p:txBody>
          <a:bodyPr/>
          <a:lstStyle/>
          <a:p>
            <a:r>
              <a:rPr lang="en-IN" dirty="0"/>
              <a:t>Error transformations to repair the input:</a:t>
            </a:r>
          </a:p>
          <a:p>
            <a:r>
              <a:rPr lang="en-IN" dirty="0"/>
              <a:t>See whether a prefix of the remaining input can be transformed into a valid lexeme by just a single error transformation. Assuming most lexical errors are the result of a single error transformation.</a:t>
            </a:r>
          </a:p>
          <a:p>
            <a:r>
              <a:rPr lang="en-IN" dirty="0"/>
              <a:t>To find the errors in a program: </a:t>
            </a:r>
          </a:p>
          <a:p>
            <a:pPr lvl="1"/>
            <a:r>
              <a:rPr lang="en-IN" dirty="0"/>
              <a:t>Compute the minimum number of error transformations required to transform the erroneous program into one that is syntactically well-formed</a:t>
            </a:r>
          </a:p>
          <a:p>
            <a:pPr lvl="1"/>
            <a:r>
              <a:rPr lang="en-IN" dirty="0"/>
              <a:t>The erroneous program has ‘k’ errors if the shortest sequence of error transformations that will map it into some valid program has length ‘k’.</a:t>
            </a:r>
          </a:p>
          <a:p>
            <a:pPr lvl="1"/>
            <a:r>
              <a:rPr lang="en-IN" dirty="0"/>
              <a:t>Too costly to implement</a:t>
            </a:r>
          </a:p>
          <a:p>
            <a:pPr marL="914400" lvl="2" indent="0">
              <a:buNone/>
            </a:pPr>
            <a:endParaRPr lang="en-IN" dirty="0"/>
          </a:p>
        </p:txBody>
      </p:sp>
    </p:spTree>
    <p:extLst>
      <p:ext uri="{BB962C8B-B14F-4D97-AF65-F5344CB8AC3E}">
        <p14:creationId xmlns:p14="http://schemas.microsoft.com/office/powerpoint/2010/main" val="10905475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7495CC-7965-4079-B882-877DAD59F1C6}"/>
              </a:ext>
            </a:extLst>
          </p:cNvPr>
          <p:cNvSpPr>
            <a:spLocks noGrp="1"/>
          </p:cNvSpPr>
          <p:nvPr>
            <p:ph type="title"/>
          </p:nvPr>
        </p:nvSpPr>
        <p:spPr/>
        <p:txBody>
          <a:bodyPr/>
          <a:lstStyle/>
          <a:p>
            <a:r>
              <a:rPr lang="en-IN" dirty="0"/>
              <a:t>3.2 Input Buffering</a:t>
            </a:r>
          </a:p>
        </p:txBody>
      </p:sp>
      <p:sp>
        <p:nvSpPr>
          <p:cNvPr id="3" name="Content Placeholder 2">
            <a:extLst>
              <a:ext uri="{FF2B5EF4-FFF2-40B4-BE49-F238E27FC236}">
                <a16:creationId xmlns="" xmlns:a16="http://schemas.microsoft.com/office/drawing/2014/main" id="{12DF9AC6-E73E-49F5-827A-562C7D41EF83}"/>
              </a:ext>
            </a:extLst>
          </p:cNvPr>
          <p:cNvSpPr>
            <a:spLocks noGrp="1"/>
          </p:cNvSpPr>
          <p:nvPr>
            <p:ph idx="1"/>
          </p:nvPr>
        </p:nvSpPr>
        <p:spPr/>
        <p:txBody>
          <a:bodyPr/>
          <a:lstStyle/>
          <a:p>
            <a:r>
              <a:rPr lang="en-IN" dirty="0"/>
              <a:t>The lexical analyser is the only phase of the compiler that reads the source program character-by-character</a:t>
            </a:r>
          </a:p>
          <a:p>
            <a:r>
              <a:rPr lang="en-IN" dirty="0"/>
              <a:t>It is possible to spend a lot of time in the lexical analysis phase</a:t>
            </a:r>
          </a:p>
          <a:p>
            <a:r>
              <a:rPr lang="en-IN" dirty="0"/>
              <a:t>Even though the later phases are more complex</a:t>
            </a:r>
          </a:p>
          <a:p>
            <a:r>
              <a:rPr lang="en-IN" dirty="0"/>
              <a:t>Thus the speed of lexical analysis is a concern in compiler design</a:t>
            </a:r>
          </a:p>
        </p:txBody>
      </p:sp>
    </p:spTree>
    <p:extLst>
      <p:ext uri="{BB962C8B-B14F-4D97-AF65-F5344CB8AC3E}">
        <p14:creationId xmlns:p14="http://schemas.microsoft.com/office/powerpoint/2010/main" val="29506015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F70DD22-847B-48C4-8678-4A6FFBB0FB68}"/>
              </a:ext>
            </a:extLst>
          </p:cNvPr>
          <p:cNvSpPr>
            <a:spLocks noGrp="1"/>
          </p:cNvSpPr>
          <p:nvPr>
            <p:ph idx="1"/>
          </p:nvPr>
        </p:nvSpPr>
        <p:spPr>
          <a:xfrm>
            <a:off x="838200" y="626301"/>
            <a:ext cx="10515600" cy="5550662"/>
          </a:xfrm>
        </p:spPr>
        <p:txBody>
          <a:bodyPr/>
          <a:lstStyle/>
          <a:p>
            <a:r>
              <a:rPr lang="en-IN" dirty="0"/>
              <a:t>Buffer Pairs</a:t>
            </a:r>
          </a:p>
          <a:p>
            <a:r>
              <a:rPr lang="en-IN" dirty="0"/>
              <a:t>There are times when the lexical analyser needs to </a:t>
            </a:r>
            <a:r>
              <a:rPr lang="en-IN" i="1" dirty="0"/>
              <a:t>look ahead </a:t>
            </a:r>
            <a:r>
              <a:rPr lang="en-IN" dirty="0"/>
              <a:t>several characters beyond the lexeme for a pattern before a match can be announced</a:t>
            </a:r>
          </a:p>
          <a:p>
            <a:r>
              <a:rPr lang="en-IN" dirty="0"/>
              <a:t>Large number of characters that must be processed</a:t>
            </a:r>
          </a:p>
          <a:p>
            <a:r>
              <a:rPr lang="en-IN" dirty="0"/>
              <a:t>Large amount of time to move characters</a:t>
            </a:r>
          </a:p>
          <a:p>
            <a:r>
              <a:rPr lang="en-IN" dirty="0"/>
              <a:t>Specialized buffering techniques – to reduce the amount of overhead required to process an input character</a:t>
            </a:r>
          </a:p>
          <a:p>
            <a:r>
              <a:rPr lang="en-IN" dirty="0"/>
              <a:t>There are many schemes dependent on system parameters </a:t>
            </a:r>
          </a:p>
          <a:p>
            <a:r>
              <a:rPr lang="en-IN" dirty="0"/>
              <a:t>here only the principles behind one class of schemes-&gt; Buffer pairs</a:t>
            </a:r>
          </a:p>
        </p:txBody>
      </p:sp>
    </p:spTree>
    <p:extLst>
      <p:ext uri="{BB962C8B-B14F-4D97-AF65-F5344CB8AC3E}">
        <p14:creationId xmlns:p14="http://schemas.microsoft.com/office/powerpoint/2010/main" val="41844450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CE55E96-DBA5-45DF-82F2-EA3CAA20D4AD}"/>
              </a:ext>
            </a:extLst>
          </p:cNvPr>
          <p:cNvSpPr>
            <a:spLocks noGrp="1"/>
          </p:cNvSpPr>
          <p:nvPr>
            <p:ph idx="1"/>
          </p:nvPr>
        </p:nvSpPr>
        <p:spPr/>
        <p:txBody>
          <a:bodyPr>
            <a:normAutofit lnSpcReduction="10000"/>
          </a:bodyPr>
          <a:lstStyle/>
          <a:p>
            <a:endParaRPr lang="en-IN" dirty="0"/>
          </a:p>
          <a:p>
            <a:endParaRPr lang="en-IN" dirty="0"/>
          </a:p>
          <a:p>
            <a:r>
              <a:rPr lang="en-IN" dirty="0"/>
              <a:t>A buffer is divided into two N-character halves</a:t>
            </a:r>
          </a:p>
          <a:p>
            <a:r>
              <a:rPr lang="en-IN" dirty="0"/>
              <a:t>N is the number of characters on one disk block, e.g., 1024 or 4096</a:t>
            </a:r>
          </a:p>
          <a:p>
            <a:r>
              <a:rPr lang="en-IN" dirty="0"/>
              <a:t>One system read command – reads N input characters into each half of the buffer</a:t>
            </a:r>
          </a:p>
          <a:p>
            <a:r>
              <a:rPr lang="en-IN" dirty="0"/>
              <a:t>Special </a:t>
            </a:r>
            <a:r>
              <a:rPr lang="en-IN" b="1" dirty="0"/>
              <a:t>eof</a:t>
            </a:r>
            <a:r>
              <a:rPr lang="en-IN" dirty="0"/>
              <a:t> character is read in the buffer if fewer than N characters remain in the input</a:t>
            </a:r>
          </a:p>
          <a:p>
            <a:r>
              <a:rPr lang="en-IN" b="1" dirty="0"/>
              <a:t>eof</a:t>
            </a:r>
            <a:r>
              <a:rPr lang="en-IN" dirty="0"/>
              <a:t> marks the end of the source file and is different from any input character</a:t>
            </a:r>
          </a:p>
        </p:txBody>
      </p:sp>
      <p:pic>
        <p:nvPicPr>
          <p:cNvPr id="5" name="Picture 4">
            <a:extLst>
              <a:ext uri="{FF2B5EF4-FFF2-40B4-BE49-F238E27FC236}">
                <a16:creationId xmlns="" xmlns:a16="http://schemas.microsoft.com/office/drawing/2014/main" id="{139B1EE6-E980-4D55-B203-5CC754CD303E}"/>
              </a:ext>
            </a:extLst>
          </p:cNvPr>
          <p:cNvPicPr>
            <a:picLocks noChangeAspect="1"/>
          </p:cNvPicPr>
          <p:nvPr/>
        </p:nvPicPr>
        <p:blipFill>
          <a:blip r:embed="rId2"/>
          <a:stretch>
            <a:fillRect/>
          </a:stretch>
        </p:blipFill>
        <p:spPr>
          <a:xfrm>
            <a:off x="161794" y="247346"/>
            <a:ext cx="5791200" cy="1666875"/>
          </a:xfrm>
          <a:prstGeom prst="rect">
            <a:avLst/>
          </a:prstGeom>
        </p:spPr>
      </p:pic>
      <p:pic>
        <p:nvPicPr>
          <p:cNvPr id="7" name="Picture 6">
            <a:extLst>
              <a:ext uri="{FF2B5EF4-FFF2-40B4-BE49-F238E27FC236}">
                <a16:creationId xmlns="" xmlns:a16="http://schemas.microsoft.com/office/drawing/2014/main" id="{F31F17F6-A10A-4043-B684-76EA1EE6601A}"/>
              </a:ext>
            </a:extLst>
          </p:cNvPr>
          <p:cNvPicPr>
            <a:picLocks noChangeAspect="1"/>
          </p:cNvPicPr>
          <p:nvPr/>
        </p:nvPicPr>
        <p:blipFill>
          <a:blip r:embed="rId3"/>
          <a:stretch>
            <a:fillRect/>
          </a:stretch>
        </p:blipFill>
        <p:spPr>
          <a:xfrm>
            <a:off x="6096001" y="548013"/>
            <a:ext cx="5603310" cy="1552432"/>
          </a:xfrm>
          <a:prstGeom prst="rect">
            <a:avLst/>
          </a:prstGeom>
        </p:spPr>
      </p:pic>
    </p:spTree>
    <p:extLst>
      <p:ext uri="{BB962C8B-B14F-4D97-AF65-F5344CB8AC3E}">
        <p14:creationId xmlns:p14="http://schemas.microsoft.com/office/powerpoint/2010/main" val="33966683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4C91A8E-A25B-4047-BC06-8929D806AFDD}"/>
              </a:ext>
            </a:extLst>
          </p:cNvPr>
          <p:cNvSpPr>
            <a:spLocks noGrp="1"/>
          </p:cNvSpPr>
          <p:nvPr>
            <p:ph idx="1"/>
          </p:nvPr>
        </p:nvSpPr>
        <p:spPr>
          <a:xfrm>
            <a:off x="838200" y="739036"/>
            <a:ext cx="10515600" cy="5437927"/>
          </a:xfrm>
        </p:spPr>
        <p:txBody>
          <a:bodyPr/>
          <a:lstStyle/>
          <a:p>
            <a:r>
              <a:rPr lang="en-IN" dirty="0"/>
              <a:t>The string of characters between the two pointers is the current lexeme</a:t>
            </a:r>
          </a:p>
          <a:p>
            <a:r>
              <a:rPr lang="en-IN" dirty="0"/>
              <a:t>Initially, both pointers point to the first character of the next lexeme to be found</a:t>
            </a:r>
          </a:p>
          <a:p>
            <a:r>
              <a:rPr lang="en-IN" dirty="0"/>
              <a:t>Forward pointer – scans ahead until a match for a pattern is found</a:t>
            </a:r>
          </a:p>
          <a:p>
            <a:r>
              <a:rPr lang="en-IN" dirty="0"/>
              <a:t>Once the next lexeme is determined, the forward pointer is set to the character immediately past the lexeme</a:t>
            </a:r>
          </a:p>
          <a:p>
            <a:r>
              <a:rPr lang="en-IN" dirty="0"/>
              <a:t>Comments and white space are treated as patterns that yield no token</a:t>
            </a:r>
          </a:p>
        </p:txBody>
      </p:sp>
    </p:spTree>
    <p:extLst>
      <p:ext uri="{BB962C8B-B14F-4D97-AF65-F5344CB8AC3E}">
        <p14:creationId xmlns:p14="http://schemas.microsoft.com/office/powerpoint/2010/main" val="10776040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8272497-5F74-42BC-A0F3-E5343A634D49}"/>
              </a:ext>
            </a:extLst>
          </p:cNvPr>
          <p:cNvSpPr>
            <a:spLocks noGrp="1"/>
          </p:cNvSpPr>
          <p:nvPr>
            <p:ph idx="1"/>
          </p:nvPr>
        </p:nvSpPr>
        <p:spPr>
          <a:xfrm>
            <a:off x="838200" y="563671"/>
            <a:ext cx="10515600" cy="5613292"/>
          </a:xfrm>
        </p:spPr>
        <p:txBody>
          <a:bodyPr/>
          <a:lstStyle/>
          <a:p>
            <a:r>
              <a:rPr lang="en-IN" dirty="0"/>
              <a:t>If the forward pointer is about to move past the halfway mark, the right half is filled with N new input characters</a:t>
            </a:r>
          </a:p>
          <a:p>
            <a:r>
              <a:rPr lang="en-IN" dirty="0"/>
              <a:t>If the forward pointer is about to move past the right end of the buffer, the left half is filled with N new characters and the forward pointer wraps around to the beginning of the buffer</a:t>
            </a:r>
          </a:p>
          <a:p>
            <a:r>
              <a:rPr lang="en-IN" dirty="0"/>
              <a:t>Advancing forward requires that we first test whether we have reached the end of one of the buffers, and if so, we must reload the other buffer from the input, and move forward to the beginning of the newly loaded buffer</a:t>
            </a:r>
          </a:p>
          <a:p>
            <a:r>
              <a:rPr lang="en-IN" dirty="0"/>
              <a:t>We must check that we have not moved off one of the buffers every time forward is advanced</a:t>
            </a:r>
          </a:p>
          <a:p>
            <a:r>
              <a:rPr lang="en-IN" dirty="0"/>
              <a:t>If we do, then we must reload the other buffer</a:t>
            </a:r>
          </a:p>
        </p:txBody>
      </p:sp>
    </p:spTree>
    <p:extLst>
      <p:ext uri="{BB962C8B-B14F-4D97-AF65-F5344CB8AC3E}">
        <p14:creationId xmlns:p14="http://schemas.microsoft.com/office/powerpoint/2010/main" val="42017778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E27BBC1-228C-4C9E-AC69-5CD799AE873B}"/>
              </a:ext>
            </a:extLst>
          </p:cNvPr>
          <p:cNvSpPr>
            <a:spLocks noGrp="1"/>
          </p:cNvSpPr>
          <p:nvPr>
            <p:ph idx="1"/>
          </p:nvPr>
        </p:nvSpPr>
        <p:spPr>
          <a:xfrm>
            <a:off x="838200" y="538619"/>
            <a:ext cx="10515600" cy="5638344"/>
          </a:xfrm>
        </p:spPr>
        <p:txBody>
          <a:bodyPr/>
          <a:lstStyle/>
          <a:p>
            <a:r>
              <a:rPr lang="en-IN" dirty="0"/>
              <a:t>Thus, for each character read, we make two tests:</a:t>
            </a:r>
          </a:p>
          <a:p>
            <a:pPr lvl="1"/>
            <a:r>
              <a:rPr lang="en-IN" dirty="0"/>
              <a:t>One for the end of the buffer, and </a:t>
            </a:r>
          </a:p>
          <a:p>
            <a:pPr lvl="1"/>
            <a:r>
              <a:rPr lang="en-IN" dirty="0"/>
              <a:t>One to determine what character is read</a:t>
            </a:r>
          </a:p>
          <a:p>
            <a:pPr marL="228600" lvl="1">
              <a:spcBef>
                <a:spcPts val="1000"/>
              </a:spcBef>
            </a:pPr>
            <a:r>
              <a:rPr lang="en-IN" sz="2800" dirty="0"/>
              <a:t>The buffer-end test can be combined with the test for the current character if the buffer is extended to hold a sentinel character at the end</a:t>
            </a:r>
          </a:p>
          <a:p>
            <a:pPr marL="228600" lvl="1">
              <a:spcBef>
                <a:spcPts val="1000"/>
              </a:spcBef>
            </a:pPr>
            <a:r>
              <a:rPr lang="en-IN" sz="2800" dirty="0"/>
              <a:t>The sentinel is a special character that cannot be part of the source program, and a natural choice is the character </a:t>
            </a:r>
            <a:r>
              <a:rPr lang="en-IN" sz="2800" b="1" dirty="0"/>
              <a:t>eof</a:t>
            </a:r>
          </a:p>
          <a:p>
            <a:pPr marL="228600" lvl="1">
              <a:spcBef>
                <a:spcPts val="1000"/>
              </a:spcBef>
            </a:pPr>
            <a:endParaRPr lang="en-IN" sz="2800" dirty="0"/>
          </a:p>
        </p:txBody>
      </p:sp>
      <p:pic>
        <p:nvPicPr>
          <p:cNvPr id="5" name="Picture 4">
            <a:extLst>
              <a:ext uri="{FF2B5EF4-FFF2-40B4-BE49-F238E27FC236}">
                <a16:creationId xmlns="" xmlns:a16="http://schemas.microsoft.com/office/drawing/2014/main" id="{2A964F94-C306-4B23-B9E8-314A19C103A1}"/>
              </a:ext>
            </a:extLst>
          </p:cNvPr>
          <p:cNvPicPr>
            <a:picLocks noChangeAspect="1"/>
          </p:cNvPicPr>
          <p:nvPr/>
        </p:nvPicPr>
        <p:blipFill>
          <a:blip r:embed="rId2"/>
          <a:stretch>
            <a:fillRect/>
          </a:stretch>
        </p:blipFill>
        <p:spPr>
          <a:xfrm>
            <a:off x="2000250" y="4002717"/>
            <a:ext cx="7514460" cy="2047353"/>
          </a:xfrm>
          <a:prstGeom prst="rect">
            <a:avLst/>
          </a:prstGeom>
        </p:spPr>
      </p:pic>
    </p:spTree>
    <p:extLst>
      <p:ext uri="{BB962C8B-B14F-4D97-AF65-F5344CB8AC3E}">
        <p14:creationId xmlns:p14="http://schemas.microsoft.com/office/powerpoint/2010/main" val="1756753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 xmlns:a16="http://schemas.microsoft.com/office/drawing/2014/main" id="{201CC55D-ED54-4C5C-95E6-10947BD1103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 xmlns:a16="http://schemas.microsoft.com/office/drawing/2014/main" id="{1DE889C7-FAD6-4397-98E2-05D50348445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 xmlns:a16="http://schemas.microsoft.com/office/drawing/2014/main" id="{F399A70F-F8CD-4992-9EF5-6CF15472E73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48F4FEDC-6D80-458C-A665-075D9B9500F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 xmlns:a16="http://schemas.microsoft.com/office/drawing/2014/main" id="{3873B707-463F-40B0-8227-E8CC6C67EB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7FDA5CDC-3264-4324-BD9C-5C540B53767C}"/>
              </a:ext>
            </a:extLst>
          </p:cNvPr>
          <p:cNvSpPr>
            <a:spLocks noGrp="1"/>
          </p:cNvSpPr>
          <p:nvPr>
            <p:ph idx="1"/>
          </p:nvPr>
        </p:nvSpPr>
        <p:spPr>
          <a:xfrm>
            <a:off x="590719" y="2330505"/>
            <a:ext cx="4559425" cy="3979585"/>
          </a:xfrm>
        </p:spPr>
        <p:txBody>
          <a:bodyPr anchor="ctr">
            <a:normAutofit/>
          </a:bodyPr>
          <a:lstStyle/>
          <a:p>
            <a:pPr marL="0" indent="0">
              <a:buNone/>
            </a:pPr>
            <a:r>
              <a:rPr lang="en-IN" sz="1600" dirty="0"/>
              <a:t>b) Interpretation</a:t>
            </a:r>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a:p>
            <a:pPr marL="0" indent="0">
              <a:buNone/>
            </a:pPr>
            <a:r>
              <a:rPr lang="en-IN" sz="1600" dirty="0"/>
              <a:t>Characteristics:</a:t>
            </a:r>
          </a:p>
          <a:p>
            <a:r>
              <a:rPr lang="en-IN" sz="1600" dirty="0"/>
              <a:t>Source program is retained in the source form itself, i.e. no target program exists</a:t>
            </a:r>
          </a:p>
          <a:p>
            <a:r>
              <a:rPr lang="en-IN" sz="1600" dirty="0"/>
              <a:t>A statement is analysed during its interpretation.</a:t>
            </a:r>
          </a:p>
          <a:p>
            <a:pPr marL="0" indent="0">
              <a:buNone/>
            </a:pPr>
            <a:endParaRPr lang="en-IN" sz="1100" dirty="0"/>
          </a:p>
        </p:txBody>
      </p:sp>
      <p:sp>
        <p:nvSpPr>
          <p:cNvPr id="20" name="Rectangle 19">
            <a:extLst>
              <a:ext uri="{FF2B5EF4-FFF2-40B4-BE49-F238E27FC236}">
                <a16:creationId xmlns="" xmlns:a16="http://schemas.microsoft.com/office/drawing/2014/main" id="{C13237C8-E62C-4F0D-A318-BD6FB6C2D13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 xmlns:a16="http://schemas.microsoft.com/office/drawing/2014/main" id="{19C9EAEA-39D0-4B0E-A0EB-51E7B26740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 xmlns:a16="http://schemas.microsoft.com/office/drawing/2014/main" id="{5F908021-FF7A-4E80-946D-F1B1D3687EC6}"/>
              </a:ext>
            </a:extLst>
          </p:cNvPr>
          <p:cNvPicPr>
            <a:picLocks noChangeAspect="1"/>
          </p:cNvPicPr>
          <p:nvPr/>
        </p:nvPicPr>
        <p:blipFill rotWithShape="1">
          <a:blip r:embed="rId2"/>
          <a:srcRect b="6697"/>
          <a:stretch/>
        </p:blipFill>
        <p:spPr>
          <a:xfrm>
            <a:off x="4962764" y="-1"/>
            <a:ext cx="7073955" cy="6857365"/>
          </a:xfrm>
          <a:prstGeom prst="rect">
            <a:avLst/>
          </a:prstGeom>
        </p:spPr>
      </p:pic>
    </p:spTree>
    <p:extLst>
      <p:ext uri="{BB962C8B-B14F-4D97-AF65-F5344CB8AC3E}">
        <p14:creationId xmlns:p14="http://schemas.microsoft.com/office/powerpoint/2010/main" val="27283611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A13197E2-0BD7-4898-87F1-FF9BDDDFB71F}"/>
              </a:ext>
            </a:extLst>
          </p:cNvPr>
          <p:cNvPicPr>
            <a:picLocks noChangeAspect="1"/>
          </p:cNvPicPr>
          <p:nvPr/>
        </p:nvPicPr>
        <p:blipFill>
          <a:blip r:embed="rId2"/>
          <a:stretch>
            <a:fillRect/>
          </a:stretch>
        </p:blipFill>
        <p:spPr>
          <a:xfrm>
            <a:off x="838200" y="365125"/>
            <a:ext cx="7822386" cy="5722524"/>
          </a:xfrm>
          <a:prstGeom prst="rect">
            <a:avLst/>
          </a:prstGeom>
        </p:spPr>
      </p:pic>
    </p:spTree>
    <p:extLst>
      <p:ext uri="{BB962C8B-B14F-4D97-AF65-F5344CB8AC3E}">
        <p14:creationId xmlns:p14="http://schemas.microsoft.com/office/powerpoint/2010/main" val="9194001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EAB9F6EA-A4D4-455C-8D0B-A4C8731FD1BF}"/>
              </a:ext>
            </a:extLst>
          </p:cNvPr>
          <p:cNvPicPr>
            <a:picLocks noChangeAspect="1"/>
          </p:cNvPicPr>
          <p:nvPr/>
        </p:nvPicPr>
        <p:blipFill>
          <a:blip r:embed="rId2"/>
          <a:stretch>
            <a:fillRect/>
          </a:stretch>
        </p:blipFill>
        <p:spPr>
          <a:xfrm>
            <a:off x="838200" y="365125"/>
            <a:ext cx="8037049" cy="5659894"/>
          </a:xfrm>
          <a:prstGeom prst="rect">
            <a:avLst/>
          </a:prstGeom>
        </p:spPr>
      </p:pic>
    </p:spTree>
    <p:extLst>
      <p:ext uri="{BB962C8B-B14F-4D97-AF65-F5344CB8AC3E}">
        <p14:creationId xmlns:p14="http://schemas.microsoft.com/office/powerpoint/2010/main" val="28918892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8BF8C40-4B1A-4E14-BFE2-2D5473EEE16C}"/>
              </a:ext>
            </a:extLst>
          </p:cNvPr>
          <p:cNvSpPr>
            <a:spLocks noGrp="1"/>
          </p:cNvSpPr>
          <p:nvPr>
            <p:ph idx="1"/>
          </p:nvPr>
        </p:nvSpPr>
        <p:spPr/>
        <p:txBody>
          <a:bodyPr/>
          <a:lstStyle/>
          <a:p>
            <a:r>
              <a:rPr lang="en-IN" dirty="0"/>
              <a:t>Perform more tests only at the end of a buffer half or the </a:t>
            </a:r>
            <a:r>
              <a:rPr lang="en-IN" dirty="0" smtClean="0"/>
              <a:t>end </a:t>
            </a:r>
            <a:r>
              <a:rPr lang="en-IN" dirty="0"/>
              <a:t>of the file</a:t>
            </a:r>
          </a:p>
          <a:p>
            <a:r>
              <a:rPr lang="en-IN" dirty="0"/>
              <a:t>Since N input characters are encountered between </a:t>
            </a:r>
            <a:r>
              <a:rPr lang="en-IN" b="1" dirty="0" smtClean="0">
                <a:latin typeface="Courier New" panose="02070309020205020404" pitchFamily="49" charset="0"/>
                <a:cs typeface="Courier New" panose="02070309020205020404" pitchFamily="49" charset="0"/>
              </a:rPr>
              <a:t>eof</a:t>
            </a:r>
            <a:r>
              <a:rPr lang="en-IN" dirty="0" smtClean="0"/>
              <a:t>s </a:t>
            </a:r>
            <a:r>
              <a:rPr lang="en-IN" dirty="0"/>
              <a:t>the average number of tests per input character is very close to 1</a:t>
            </a:r>
          </a:p>
        </p:txBody>
      </p:sp>
    </p:spTree>
    <p:extLst>
      <p:ext uri="{BB962C8B-B14F-4D97-AF65-F5344CB8AC3E}">
        <p14:creationId xmlns:p14="http://schemas.microsoft.com/office/powerpoint/2010/main" val="40677856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E3EA48-4A0B-4651-AF88-683A43BB27AE}"/>
              </a:ext>
            </a:extLst>
          </p:cNvPr>
          <p:cNvSpPr>
            <a:spLocks noGrp="1"/>
          </p:cNvSpPr>
          <p:nvPr>
            <p:ph type="title"/>
          </p:nvPr>
        </p:nvSpPr>
        <p:spPr/>
        <p:txBody>
          <a:bodyPr/>
          <a:lstStyle/>
          <a:p>
            <a:r>
              <a:rPr lang="en-IN" dirty="0"/>
              <a:t>3.3 Specification of Tokens</a:t>
            </a:r>
          </a:p>
        </p:txBody>
      </p:sp>
      <p:sp>
        <p:nvSpPr>
          <p:cNvPr id="3" name="Content Placeholder 2">
            <a:extLst>
              <a:ext uri="{FF2B5EF4-FFF2-40B4-BE49-F238E27FC236}">
                <a16:creationId xmlns="" xmlns:a16="http://schemas.microsoft.com/office/drawing/2014/main" id="{DA45730E-9432-4D02-8242-CE869D495E2A}"/>
              </a:ext>
            </a:extLst>
          </p:cNvPr>
          <p:cNvSpPr>
            <a:spLocks noGrp="1"/>
          </p:cNvSpPr>
          <p:nvPr>
            <p:ph idx="1"/>
          </p:nvPr>
        </p:nvSpPr>
        <p:spPr/>
        <p:txBody>
          <a:bodyPr/>
          <a:lstStyle/>
          <a:p>
            <a:r>
              <a:rPr lang="en-IN" dirty="0"/>
              <a:t>Regular Expressions (RE) are an important notation for specifying patterns</a:t>
            </a:r>
          </a:p>
          <a:p>
            <a:r>
              <a:rPr lang="en-IN" dirty="0"/>
              <a:t>Each pattern matches a set of strings</a:t>
            </a:r>
          </a:p>
          <a:p>
            <a:r>
              <a:rPr lang="en-IN" dirty="0"/>
              <a:t>So REs serve as names for sets of strings</a:t>
            </a:r>
          </a:p>
          <a:p>
            <a:endParaRPr lang="en-IN" dirty="0"/>
          </a:p>
          <a:p>
            <a:r>
              <a:rPr lang="en-IN" dirty="0"/>
              <a:t>Alphabet or character class denotes any finite set of symbols</a:t>
            </a:r>
          </a:p>
          <a:p>
            <a:r>
              <a:rPr lang="en-IN" dirty="0"/>
              <a:t>String over some alphabet is a finite sequence of symbols drawn from that alphabet</a:t>
            </a:r>
          </a:p>
          <a:p>
            <a:endParaRPr lang="en-IN" dirty="0"/>
          </a:p>
        </p:txBody>
      </p:sp>
    </p:spTree>
    <p:extLst>
      <p:ext uri="{BB962C8B-B14F-4D97-AF65-F5344CB8AC3E}">
        <p14:creationId xmlns:p14="http://schemas.microsoft.com/office/powerpoint/2010/main" val="9214174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328B588-2F20-40FF-B0AE-6653EDD699C6}"/>
              </a:ext>
            </a:extLst>
          </p:cNvPr>
          <p:cNvPicPr>
            <a:picLocks noChangeAspect="1"/>
          </p:cNvPicPr>
          <p:nvPr/>
        </p:nvPicPr>
        <p:blipFill>
          <a:blip r:embed="rId2"/>
          <a:stretch>
            <a:fillRect/>
          </a:stretch>
        </p:blipFill>
        <p:spPr>
          <a:xfrm>
            <a:off x="838200" y="365125"/>
            <a:ext cx="7156981" cy="5811838"/>
          </a:xfrm>
          <a:prstGeom prst="rect">
            <a:avLst/>
          </a:prstGeom>
        </p:spPr>
      </p:pic>
    </p:spTree>
    <p:extLst>
      <p:ext uri="{BB962C8B-B14F-4D97-AF65-F5344CB8AC3E}">
        <p14:creationId xmlns:p14="http://schemas.microsoft.com/office/powerpoint/2010/main" val="32012325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06D233E-7CA9-4BD4-BC5A-C02114A2278B}"/>
              </a:ext>
            </a:extLst>
          </p:cNvPr>
          <p:cNvPicPr>
            <a:picLocks noChangeAspect="1"/>
          </p:cNvPicPr>
          <p:nvPr/>
        </p:nvPicPr>
        <p:blipFill>
          <a:blip r:embed="rId2"/>
          <a:stretch>
            <a:fillRect/>
          </a:stretch>
        </p:blipFill>
        <p:spPr>
          <a:xfrm>
            <a:off x="838199" y="1825625"/>
            <a:ext cx="10662315" cy="4086660"/>
          </a:xfrm>
          <a:prstGeom prst="rect">
            <a:avLst/>
          </a:prstGeom>
        </p:spPr>
      </p:pic>
    </p:spTree>
    <p:extLst>
      <p:ext uri="{BB962C8B-B14F-4D97-AF65-F5344CB8AC3E}">
        <p14:creationId xmlns:p14="http://schemas.microsoft.com/office/powerpoint/2010/main" val="20454383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8EB71A8-BD79-410F-9FAB-EBA1F9D22C47}"/>
              </a:ext>
            </a:extLst>
          </p:cNvPr>
          <p:cNvPicPr>
            <a:picLocks noChangeAspect="1"/>
          </p:cNvPicPr>
          <p:nvPr/>
        </p:nvPicPr>
        <p:blipFill>
          <a:blip r:embed="rId2"/>
          <a:stretch>
            <a:fillRect/>
          </a:stretch>
        </p:blipFill>
        <p:spPr>
          <a:xfrm>
            <a:off x="838200" y="365125"/>
            <a:ext cx="7907188" cy="5811838"/>
          </a:xfrm>
          <a:prstGeom prst="rect">
            <a:avLst/>
          </a:prstGeom>
        </p:spPr>
      </p:pic>
    </p:spTree>
    <p:extLst>
      <p:ext uri="{BB962C8B-B14F-4D97-AF65-F5344CB8AC3E}">
        <p14:creationId xmlns:p14="http://schemas.microsoft.com/office/powerpoint/2010/main" val="29599057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5153472-D9B0-4D68-85D7-DBC6C291201D}"/>
              </a:ext>
            </a:extLst>
          </p:cNvPr>
          <p:cNvSpPr>
            <a:spLocks noGrp="1"/>
          </p:cNvSpPr>
          <p:nvPr>
            <p:ph idx="1"/>
          </p:nvPr>
        </p:nvSpPr>
        <p:spPr>
          <a:xfrm>
            <a:off x="187315" y="250521"/>
            <a:ext cx="11637255" cy="5926442"/>
          </a:xfrm>
        </p:spPr>
        <p:txBody>
          <a:bodyPr/>
          <a:lstStyle/>
          <a:p>
            <a:r>
              <a:rPr lang="en-IN" dirty="0"/>
              <a:t>RE extension</a:t>
            </a:r>
          </a:p>
          <a:p>
            <a:pPr lvl="1"/>
            <a:r>
              <a:rPr lang="en-IN" dirty="0"/>
              <a:t>+  is one or more</a:t>
            </a:r>
          </a:p>
          <a:p>
            <a:pPr lvl="1"/>
            <a:r>
              <a:rPr lang="en-IN" dirty="0"/>
              <a:t>?  is zero or one</a:t>
            </a:r>
          </a:p>
          <a:p>
            <a:pPr lvl="1"/>
            <a:r>
              <a:rPr lang="en-IN" dirty="0"/>
              <a:t>[] is character class</a:t>
            </a:r>
          </a:p>
          <a:p>
            <a:r>
              <a:rPr lang="en-IN" i="1" dirty="0"/>
              <a:t> C identifiers</a:t>
            </a:r>
          </a:p>
          <a:p>
            <a:endParaRPr lang="en-IN" dirty="0"/>
          </a:p>
          <a:p>
            <a:endParaRPr lang="en-IN" dirty="0"/>
          </a:p>
          <a:p>
            <a:endParaRPr lang="en-IN" dirty="0"/>
          </a:p>
          <a:p>
            <a:r>
              <a:rPr lang="en-IN" i="1" dirty="0"/>
              <a:t>Unsigned numbers – integers or</a:t>
            </a:r>
          </a:p>
          <a:p>
            <a:pPr marL="0" indent="0">
              <a:buNone/>
            </a:pPr>
            <a:r>
              <a:rPr lang="en-IN" i="1" dirty="0"/>
              <a:t>    floating point</a:t>
            </a:r>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 xmlns:a16="http://schemas.microsoft.com/office/drawing/2014/main" id="{316986E7-0EC2-47E0-BEF6-D6C3C543F9C7}"/>
              </a:ext>
            </a:extLst>
          </p:cNvPr>
          <p:cNvPicPr>
            <a:picLocks noChangeAspect="1"/>
          </p:cNvPicPr>
          <p:nvPr/>
        </p:nvPicPr>
        <p:blipFill>
          <a:blip r:embed="rId2"/>
          <a:stretch>
            <a:fillRect/>
          </a:stretch>
        </p:blipFill>
        <p:spPr>
          <a:xfrm>
            <a:off x="-37475" y="2413491"/>
            <a:ext cx="6121420" cy="1325563"/>
          </a:xfrm>
          <a:prstGeom prst="rect">
            <a:avLst/>
          </a:prstGeom>
        </p:spPr>
      </p:pic>
      <p:pic>
        <p:nvPicPr>
          <p:cNvPr id="7" name="Picture 6">
            <a:extLst>
              <a:ext uri="{FF2B5EF4-FFF2-40B4-BE49-F238E27FC236}">
                <a16:creationId xmlns="" xmlns:a16="http://schemas.microsoft.com/office/drawing/2014/main" id="{A4E7541F-D69D-4872-B8C2-2B978B964D30}"/>
              </a:ext>
            </a:extLst>
          </p:cNvPr>
          <p:cNvPicPr>
            <a:picLocks noChangeAspect="1"/>
          </p:cNvPicPr>
          <p:nvPr/>
        </p:nvPicPr>
        <p:blipFill>
          <a:blip r:embed="rId3"/>
          <a:stretch>
            <a:fillRect/>
          </a:stretch>
        </p:blipFill>
        <p:spPr>
          <a:xfrm>
            <a:off x="6083945" y="2297660"/>
            <a:ext cx="6013537" cy="1557224"/>
          </a:xfrm>
          <a:prstGeom prst="rect">
            <a:avLst/>
          </a:prstGeom>
        </p:spPr>
      </p:pic>
      <p:pic>
        <p:nvPicPr>
          <p:cNvPr id="9" name="Picture 8">
            <a:extLst>
              <a:ext uri="{FF2B5EF4-FFF2-40B4-BE49-F238E27FC236}">
                <a16:creationId xmlns="" xmlns:a16="http://schemas.microsoft.com/office/drawing/2014/main" id="{C8B2AB32-AB5E-4BA1-AFD9-E4839103BA60}"/>
              </a:ext>
            </a:extLst>
          </p:cNvPr>
          <p:cNvPicPr>
            <a:picLocks noChangeAspect="1"/>
          </p:cNvPicPr>
          <p:nvPr/>
        </p:nvPicPr>
        <p:blipFill>
          <a:blip r:embed="rId4"/>
          <a:stretch>
            <a:fillRect/>
          </a:stretch>
        </p:blipFill>
        <p:spPr>
          <a:xfrm>
            <a:off x="231992" y="4915433"/>
            <a:ext cx="5695950" cy="1362075"/>
          </a:xfrm>
          <a:prstGeom prst="rect">
            <a:avLst/>
          </a:prstGeom>
        </p:spPr>
      </p:pic>
      <p:pic>
        <p:nvPicPr>
          <p:cNvPr id="11" name="Picture 10">
            <a:extLst>
              <a:ext uri="{FF2B5EF4-FFF2-40B4-BE49-F238E27FC236}">
                <a16:creationId xmlns="" xmlns:a16="http://schemas.microsoft.com/office/drawing/2014/main" id="{E6A669B7-647D-4DCF-8193-C35410C904EC}"/>
              </a:ext>
            </a:extLst>
          </p:cNvPr>
          <p:cNvPicPr>
            <a:picLocks noChangeAspect="1"/>
          </p:cNvPicPr>
          <p:nvPr/>
        </p:nvPicPr>
        <p:blipFill>
          <a:blip r:embed="rId5"/>
          <a:stretch>
            <a:fillRect/>
          </a:stretch>
        </p:blipFill>
        <p:spPr>
          <a:xfrm>
            <a:off x="6083945" y="4697635"/>
            <a:ext cx="5729977" cy="1204390"/>
          </a:xfrm>
          <a:prstGeom prst="rect">
            <a:avLst/>
          </a:prstGeom>
        </p:spPr>
      </p:pic>
      <p:cxnSp>
        <p:nvCxnSpPr>
          <p:cNvPr id="13" name="Straight Connector 12">
            <a:extLst>
              <a:ext uri="{FF2B5EF4-FFF2-40B4-BE49-F238E27FC236}">
                <a16:creationId xmlns="" xmlns:a16="http://schemas.microsoft.com/office/drawing/2014/main" id="{FB9C2A4E-CB8A-4BB8-818C-D8DCAEF2159E}"/>
              </a:ext>
            </a:extLst>
          </p:cNvPr>
          <p:cNvCxnSpPr>
            <a:cxnSpLocks/>
            <a:stCxn id="3" idx="0"/>
            <a:endCxn id="3" idx="2"/>
          </p:cNvCxnSpPr>
          <p:nvPr/>
        </p:nvCxnSpPr>
        <p:spPr>
          <a:xfrm>
            <a:off x="6005943" y="250521"/>
            <a:ext cx="0" cy="592644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40769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84BAA8E2-C72F-46D8-AC11-33B13AD422BB}"/>
              </a:ext>
            </a:extLst>
          </p:cNvPr>
          <p:cNvPicPr>
            <a:picLocks noChangeAspect="1"/>
          </p:cNvPicPr>
          <p:nvPr/>
        </p:nvPicPr>
        <p:blipFill>
          <a:blip r:embed="rId2"/>
          <a:stretch>
            <a:fillRect/>
          </a:stretch>
        </p:blipFill>
        <p:spPr>
          <a:xfrm>
            <a:off x="838200" y="365125"/>
            <a:ext cx="6479625" cy="5811838"/>
          </a:xfrm>
          <a:prstGeom prst="rect">
            <a:avLst/>
          </a:prstGeom>
        </p:spPr>
      </p:pic>
    </p:spTree>
    <p:extLst>
      <p:ext uri="{BB962C8B-B14F-4D97-AF65-F5344CB8AC3E}">
        <p14:creationId xmlns:p14="http://schemas.microsoft.com/office/powerpoint/2010/main" val="38248704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77D590-4BDB-4052-A05C-55EF786EAB62}"/>
              </a:ext>
            </a:extLst>
          </p:cNvPr>
          <p:cNvSpPr>
            <a:spLocks noGrp="1"/>
          </p:cNvSpPr>
          <p:nvPr>
            <p:ph type="title"/>
          </p:nvPr>
        </p:nvSpPr>
        <p:spPr/>
        <p:txBody>
          <a:bodyPr/>
          <a:lstStyle/>
          <a:p>
            <a:r>
              <a:rPr lang="en-IN" dirty="0"/>
              <a:t>3.4 Recognition of tokens </a:t>
            </a:r>
          </a:p>
        </p:txBody>
      </p:sp>
      <p:pic>
        <p:nvPicPr>
          <p:cNvPr id="5" name="Picture 4">
            <a:extLst>
              <a:ext uri="{FF2B5EF4-FFF2-40B4-BE49-F238E27FC236}">
                <a16:creationId xmlns="" xmlns:a16="http://schemas.microsoft.com/office/drawing/2014/main" id="{0BA8AA46-BD16-4184-AE90-27DC0C5618AF}"/>
              </a:ext>
            </a:extLst>
          </p:cNvPr>
          <p:cNvPicPr>
            <a:picLocks noChangeAspect="1"/>
          </p:cNvPicPr>
          <p:nvPr/>
        </p:nvPicPr>
        <p:blipFill>
          <a:blip r:embed="rId2"/>
          <a:stretch>
            <a:fillRect/>
          </a:stretch>
        </p:blipFill>
        <p:spPr>
          <a:xfrm>
            <a:off x="846551" y="1825625"/>
            <a:ext cx="8951324" cy="4351338"/>
          </a:xfrm>
          <a:prstGeom prst="rect">
            <a:avLst/>
          </a:prstGeom>
        </p:spPr>
      </p:pic>
    </p:spTree>
    <p:extLst>
      <p:ext uri="{BB962C8B-B14F-4D97-AF65-F5344CB8AC3E}">
        <p14:creationId xmlns:p14="http://schemas.microsoft.com/office/powerpoint/2010/main" val="2034031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 xmlns:a16="http://schemas.microsoft.com/office/drawing/2014/main" id="{17E5344E-17CF-4BF2-B09E-21627B2F6A94}"/>
              </a:ext>
            </a:extLst>
          </p:cNvPr>
          <p:cNvSpPr>
            <a:spLocks noGrp="1"/>
          </p:cNvSpPr>
          <p:nvPr>
            <p:ph idx="1"/>
          </p:nvPr>
        </p:nvSpPr>
        <p:spPr>
          <a:xfrm>
            <a:off x="643467" y="1782981"/>
            <a:ext cx="10905066" cy="4393982"/>
          </a:xfrm>
        </p:spPr>
        <p:txBody>
          <a:bodyPr numCol="2">
            <a:normAutofit/>
          </a:bodyPr>
          <a:lstStyle/>
          <a:p>
            <a:r>
              <a:rPr lang="en-IN" sz="2000" dirty="0"/>
              <a:t>Translation</a:t>
            </a:r>
          </a:p>
          <a:p>
            <a:pPr lvl="1"/>
            <a:r>
              <a:rPr lang="en-IN" sz="2000" dirty="0"/>
              <a:t>A fixed cost (the translation overhead) is incurred in the use of the program translation model.</a:t>
            </a:r>
          </a:p>
          <a:p>
            <a:pPr lvl="1"/>
            <a:r>
              <a:rPr lang="en-IN" sz="2000" dirty="0"/>
              <a:t>If the source program is modified, the translation cost must be incurred again irrespective of the size of the modification.</a:t>
            </a:r>
          </a:p>
          <a:p>
            <a:pPr lvl="1"/>
            <a:r>
              <a:rPr lang="en-IN" sz="2000" dirty="0"/>
              <a:t>However, execution of the target program is efficient since the target program is in the machine language.</a:t>
            </a:r>
          </a:p>
          <a:p>
            <a:pPr lvl="1"/>
            <a:endParaRPr lang="en-IN" sz="2000" dirty="0"/>
          </a:p>
          <a:p>
            <a:pPr lvl="1"/>
            <a:endParaRPr lang="en-IN" sz="2000" dirty="0"/>
          </a:p>
          <a:p>
            <a:pPr lvl="1"/>
            <a:endParaRPr lang="en-IN" sz="2000" dirty="0"/>
          </a:p>
          <a:p>
            <a:r>
              <a:rPr lang="en-IN" sz="2000" dirty="0"/>
              <a:t>Interpretation</a:t>
            </a:r>
          </a:p>
          <a:p>
            <a:pPr lvl="1"/>
            <a:r>
              <a:rPr lang="en-IN" sz="2000" dirty="0"/>
              <a:t>Does not incur the translation overheads.</a:t>
            </a:r>
          </a:p>
          <a:p>
            <a:pPr lvl="1"/>
            <a:endParaRPr lang="en-IN" sz="2000" dirty="0"/>
          </a:p>
          <a:p>
            <a:pPr lvl="1"/>
            <a:r>
              <a:rPr lang="en-IN" sz="2000" dirty="0"/>
              <a:t>Advantageous if a program is modified between executions, as in program testing and debugging.</a:t>
            </a:r>
          </a:p>
          <a:p>
            <a:pPr lvl="1"/>
            <a:endParaRPr lang="en-IN" sz="2000" dirty="0"/>
          </a:p>
          <a:p>
            <a:pPr lvl="1"/>
            <a:r>
              <a:rPr lang="en-IN" sz="2000" dirty="0"/>
              <a:t>Slower than execution of a machine language program because of step 2 in the interpretation cycle.</a:t>
            </a:r>
          </a:p>
        </p:txBody>
      </p:sp>
      <p:sp>
        <p:nvSpPr>
          <p:cNvPr id="10" name="Rectangle 9">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75154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F42D318-5693-4C44-A420-228412DE1FE1}"/>
              </a:ext>
            </a:extLst>
          </p:cNvPr>
          <p:cNvPicPr>
            <a:picLocks noChangeAspect="1"/>
          </p:cNvPicPr>
          <p:nvPr/>
        </p:nvPicPr>
        <p:blipFill>
          <a:blip r:embed="rId2"/>
          <a:stretch>
            <a:fillRect/>
          </a:stretch>
        </p:blipFill>
        <p:spPr>
          <a:xfrm>
            <a:off x="838200" y="609600"/>
            <a:ext cx="7639834" cy="4701436"/>
          </a:xfrm>
          <a:prstGeom prst="rect">
            <a:avLst/>
          </a:prstGeom>
        </p:spPr>
      </p:pic>
      <p:pic>
        <p:nvPicPr>
          <p:cNvPr id="7" name="Picture 6">
            <a:extLst>
              <a:ext uri="{FF2B5EF4-FFF2-40B4-BE49-F238E27FC236}">
                <a16:creationId xmlns="" xmlns:a16="http://schemas.microsoft.com/office/drawing/2014/main" id="{120AF99F-4599-4AD6-AC9E-9D5E6C6FA637}"/>
              </a:ext>
            </a:extLst>
          </p:cNvPr>
          <p:cNvPicPr>
            <a:picLocks noChangeAspect="1"/>
          </p:cNvPicPr>
          <p:nvPr/>
        </p:nvPicPr>
        <p:blipFill>
          <a:blip r:embed="rId3"/>
          <a:stretch>
            <a:fillRect/>
          </a:stretch>
        </p:blipFill>
        <p:spPr>
          <a:xfrm>
            <a:off x="2041742" y="4321739"/>
            <a:ext cx="4734839" cy="508597"/>
          </a:xfrm>
          <a:prstGeom prst="rect">
            <a:avLst/>
          </a:prstGeom>
        </p:spPr>
      </p:pic>
    </p:spTree>
    <p:extLst>
      <p:ext uri="{BB962C8B-B14F-4D97-AF65-F5344CB8AC3E}">
        <p14:creationId xmlns:p14="http://schemas.microsoft.com/office/powerpoint/2010/main" val="92409711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BAD75A5-B1B9-4ED3-AD7C-72E9B8969C38}"/>
              </a:ext>
            </a:extLst>
          </p:cNvPr>
          <p:cNvPicPr>
            <a:picLocks noChangeAspect="1"/>
          </p:cNvPicPr>
          <p:nvPr/>
        </p:nvPicPr>
        <p:blipFill>
          <a:blip r:embed="rId2"/>
          <a:stretch>
            <a:fillRect/>
          </a:stretch>
        </p:blipFill>
        <p:spPr>
          <a:xfrm>
            <a:off x="838200" y="365125"/>
            <a:ext cx="7545680" cy="5811838"/>
          </a:xfrm>
          <a:prstGeom prst="rect">
            <a:avLst/>
          </a:prstGeom>
        </p:spPr>
      </p:pic>
    </p:spTree>
    <p:extLst>
      <p:ext uri="{BB962C8B-B14F-4D97-AF65-F5344CB8AC3E}">
        <p14:creationId xmlns:p14="http://schemas.microsoft.com/office/powerpoint/2010/main" val="370461478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B98BAC7-D91F-4AE8-8B52-CE43F0A4A4CD}"/>
              </a:ext>
            </a:extLst>
          </p:cNvPr>
          <p:cNvPicPr>
            <a:picLocks noChangeAspect="1"/>
          </p:cNvPicPr>
          <p:nvPr/>
        </p:nvPicPr>
        <p:blipFill>
          <a:blip r:embed="rId2"/>
          <a:stretch>
            <a:fillRect/>
          </a:stretch>
        </p:blipFill>
        <p:spPr>
          <a:xfrm>
            <a:off x="838200" y="365125"/>
            <a:ext cx="6643662" cy="5384322"/>
          </a:xfrm>
          <a:prstGeom prst="rect">
            <a:avLst/>
          </a:prstGeom>
        </p:spPr>
      </p:pic>
    </p:spTree>
    <p:extLst>
      <p:ext uri="{BB962C8B-B14F-4D97-AF65-F5344CB8AC3E}">
        <p14:creationId xmlns:p14="http://schemas.microsoft.com/office/powerpoint/2010/main" val="18756001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EAF27A3-C213-46C0-8537-612AFE610174}"/>
              </a:ext>
            </a:extLst>
          </p:cNvPr>
          <p:cNvPicPr>
            <a:picLocks noChangeAspect="1"/>
          </p:cNvPicPr>
          <p:nvPr/>
        </p:nvPicPr>
        <p:blipFill>
          <a:blip r:embed="rId2"/>
          <a:stretch>
            <a:fillRect/>
          </a:stretch>
        </p:blipFill>
        <p:spPr>
          <a:xfrm>
            <a:off x="838200" y="1784915"/>
            <a:ext cx="10753336" cy="2135732"/>
          </a:xfrm>
          <a:prstGeom prst="rect">
            <a:avLst/>
          </a:prstGeom>
        </p:spPr>
      </p:pic>
      <p:pic>
        <p:nvPicPr>
          <p:cNvPr id="7" name="Picture 6">
            <a:extLst>
              <a:ext uri="{FF2B5EF4-FFF2-40B4-BE49-F238E27FC236}">
                <a16:creationId xmlns="" xmlns:a16="http://schemas.microsoft.com/office/drawing/2014/main" id="{3556CE99-21B8-4682-9EDE-C32BF11A05D8}"/>
              </a:ext>
            </a:extLst>
          </p:cNvPr>
          <p:cNvPicPr>
            <a:picLocks noChangeAspect="1"/>
          </p:cNvPicPr>
          <p:nvPr/>
        </p:nvPicPr>
        <p:blipFill>
          <a:blip r:embed="rId3"/>
          <a:stretch>
            <a:fillRect/>
          </a:stretch>
        </p:blipFill>
        <p:spPr>
          <a:xfrm>
            <a:off x="2573119" y="3920647"/>
            <a:ext cx="6207626" cy="2110346"/>
          </a:xfrm>
          <a:prstGeom prst="rect">
            <a:avLst/>
          </a:prstGeom>
        </p:spPr>
      </p:pic>
    </p:spTree>
    <p:extLst>
      <p:ext uri="{BB962C8B-B14F-4D97-AF65-F5344CB8AC3E}">
        <p14:creationId xmlns:p14="http://schemas.microsoft.com/office/powerpoint/2010/main" val="36504303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ABBBBF-63CA-4ADB-8FCD-BBAB79CAEC3A}"/>
              </a:ext>
            </a:extLst>
          </p:cNvPr>
          <p:cNvSpPr>
            <a:spLocks noGrp="1"/>
          </p:cNvSpPr>
          <p:nvPr>
            <p:ph type="title"/>
          </p:nvPr>
        </p:nvSpPr>
        <p:spPr/>
        <p:txBody>
          <a:bodyPr/>
          <a:lstStyle/>
          <a:p>
            <a:r>
              <a:rPr lang="en-IN" dirty="0"/>
              <a:t>3.5 A Language for specifying Lexical Analysers</a:t>
            </a:r>
          </a:p>
        </p:txBody>
      </p:sp>
      <p:sp>
        <p:nvSpPr>
          <p:cNvPr id="3" name="Content Placeholder 2">
            <a:extLst>
              <a:ext uri="{FF2B5EF4-FFF2-40B4-BE49-F238E27FC236}">
                <a16:creationId xmlns="" xmlns:a16="http://schemas.microsoft.com/office/drawing/2014/main" id="{9912434F-D4CF-4F49-963A-E75551EA3240}"/>
              </a:ext>
            </a:extLst>
          </p:cNvPr>
          <p:cNvSpPr>
            <a:spLocks noGrp="1"/>
          </p:cNvSpPr>
          <p:nvPr>
            <p:ph idx="1"/>
          </p:nvPr>
        </p:nvSpPr>
        <p:spPr/>
        <p:txBody>
          <a:bodyPr/>
          <a:lstStyle/>
          <a:p>
            <a:r>
              <a:rPr lang="en-IN" dirty="0"/>
              <a:t>Lex </a:t>
            </a:r>
          </a:p>
        </p:txBody>
      </p:sp>
      <p:pic>
        <p:nvPicPr>
          <p:cNvPr id="5" name="Picture 4">
            <a:extLst>
              <a:ext uri="{FF2B5EF4-FFF2-40B4-BE49-F238E27FC236}">
                <a16:creationId xmlns="" xmlns:a16="http://schemas.microsoft.com/office/drawing/2014/main" id="{68A92770-A2DD-49E7-8AED-F5B244680F72}"/>
              </a:ext>
            </a:extLst>
          </p:cNvPr>
          <p:cNvPicPr>
            <a:picLocks noChangeAspect="1"/>
          </p:cNvPicPr>
          <p:nvPr/>
        </p:nvPicPr>
        <p:blipFill>
          <a:blip r:embed="rId2"/>
          <a:stretch>
            <a:fillRect/>
          </a:stretch>
        </p:blipFill>
        <p:spPr>
          <a:xfrm>
            <a:off x="1017282" y="2391035"/>
            <a:ext cx="6631479" cy="3785927"/>
          </a:xfrm>
          <a:prstGeom prst="rect">
            <a:avLst/>
          </a:prstGeom>
        </p:spPr>
      </p:pic>
    </p:spTree>
    <p:extLst>
      <p:ext uri="{BB962C8B-B14F-4D97-AF65-F5344CB8AC3E}">
        <p14:creationId xmlns:p14="http://schemas.microsoft.com/office/powerpoint/2010/main" val="39353050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25898A1-D685-4A4F-950A-406964179C03}"/>
              </a:ext>
            </a:extLst>
          </p:cNvPr>
          <p:cNvPicPr>
            <a:picLocks noChangeAspect="1"/>
          </p:cNvPicPr>
          <p:nvPr/>
        </p:nvPicPr>
        <p:blipFill>
          <a:blip r:embed="rId2"/>
          <a:stretch>
            <a:fillRect/>
          </a:stretch>
        </p:blipFill>
        <p:spPr>
          <a:xfrm>
            <a:off x="838199" y="365125"/>
            <a:ext cx="8402657" cy="5811838"/>
          </a:xfrm>
          <a:prstGeom prst="rect">
            <a:avLst/>
          </a:prstGeom>
        </p:spPr>
      </p:pic>
    </p:spTree>
    <p:extLst>
      <p:ext uri="{BB962C8B-B14F-4D97-AF65-F5344CB8AC3E}">
        <p14:creationId xmlns:p14="http://schemas.microsoft.com/office/powerpoint/2010/main" val="387831569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1101A2B-CD14-41F0-A473-959D14648DAE}"/>
              </a:ext>
            </a:extLst>
          </p:cNvPr>
          <p:cNvPicPr>
            <a:picLocks noChangeAspect="1"/>
          </p:cNvPicPr>
          <p:nvPr/>
        </p:nvPicPr>
        <p:blipFill>
          <a:blip r:embed="rId2"/>
          <a:stretch>
            <a:fillRect/>
          </a:stretch>
        </p:blipFill>
        <p:spPr>
          <a:xfrm>
            <a:off x="296092" y="1037840"/>
            <a:ext cx="3400425" cy="2419350"/>
          </a:xfrm>
          <a:prstGeom prst="rect">
            <a:avLst/>
          </a:prstGeom>
        </p:spPr>
      </p:pic>
      <p:pic>
        <p:nvPicPr>
          <p:cNvPr id="7" name="Picture 6">
            <a:extLst>
              <a:ext uri="{FF2B5EF4-FFF2-40B4-BE49-F238E27FC236}">
                <a16:creationId xmlns="" xmlns:a16="http://schemas.microsoft.com/office/drawing/2014/main" id="{EE839F6D-00BF-41C3-91D9-0D7E58D172A3}"/>
              </a:ext>
            </a:extLst>
          </p:cNvPr>
          <p:cNvPicPr>
            <a:picLocks noChangeAspect="1"/>
          </p:cNvPicPr>
          <p:nvPr/>
        </p:nvPicPr>
        <p:blipFill>
          <a:blip r:embed="rId3"/>
          <a:stretch>
            <a:fillRect/>
          </a:stretch>
        </p:blipFill>
        <p:spPr>
          <a:xfrm>
            <a:off x="4362994" y="0"/>
            <a:ext cx="4334692" cy="6745204"/>
          </a:xfrm>
          <a:prstGeom prst="rect">
            <a:avLst/>
          </a:prstGeom>
        </p:spPr>
      </p:pic>
    </p:spTree>
    <p:extLst>
      <p:ext uri="{BB962C8B-B14F-4D97-AF65-F5344CB8AC3E}">
        <p14:creationId xmlns:p14="http://schemas.microsoft.com/office/powerpoint/2010/main" val="355107441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0D29199-BE65-4450-B987-A3803F41061A}"/>
              </a:ext>
            </a:extLst>
          </p:cNvPr>
          <p:cNvPicPr>
            <a:picLocks noChangeAspect="1"/>
          </p:cNvPicPr>
          <p:nvPr/>
        </p:nvPicPr>
        <p:blipFill>
          <a:blip r:embed="rId2"/>
          <a:stretch>
            <a:fillRect/>
          </a:stretch>
        </p:blipFill>
        <p:spPr>
          <a:xfrm>
            <a:off x="838199" y="1703214"/>
            <a:ext cx="10777237" cy="3081337"/>
          </a:xfrm>
          <a:prstGeom prst="rect">
            <a:avLst/>
          </a:prstGeom>
        </p:spPr>
      </p:pic>
    </p:spTree>
    <p:extLst>
      <p:ext uri="{BB962C8B-B14F-4D97-AF65-F5344CB8AC3E}">
        <p14:creationId xmlns:p14="http://schemas.microsoft.com/office/powerpoint/2010/main" val="193327671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AEF6CA-72AA-44C5-B35C-58DDA7A034AA}"/>
              </a:ext>
            </a:extLst>
          </p:cNvPr>
          <p:cNvSpPr>
            <a:spLocks noGrp="1"/>
          </p:cNvSpPr>
          <p:nvPr>
            <p:ph type="title"/>
          </p:nvPr>
        </p:nvSpPr>
        <p:spPr/>
        <p:txBody>
          <a:bodyPr/>
          <a:lstStyle/>
          <a:p>
            <a:r>
              <a:rPr lang="en-IN" dirty="0"/>
              <a:t>3.6 Finite Automata</a:t>
            </a:r>
            <a:br>
              <a:rPr lang="en-IN" dirty="0"/>
            </a:br>
            <a:endParaRPr lang="en-IN" dirty="0"/>
          </a:p>
        </p:txBody>
      </p:sp>
      <p:pic>
        <p:nvPicPr>
          <p:cNvPr id="5" name="Picture 4">
            <a:extLst>
              <a:ext uri="{FF2B5EF4-FFF2-40B4-BE49-F238E27FC236}">
                <a16:creationId xmlns="" xmlns:a16="http://schemas.microsoft.com/office/drawing/2014/main" id="{B7998969-2DA8-41BF-8C70-575BAC6AF76C}"/>
              </a:ext>
            </a:extLst>
          </p:cNvPr>
          <p:cNvPicPr>
            <a:picLocks noChangeAspect="1"/>
          </p:cNvPicPr>
          <p:nvPr/>
        </p:nvPicPr>
        <p:blipFill>
          <a:blip r:embed="rId2"/>
          <a:stretch>
            <a:fillRect/>
          </a:stretch>
        </p:blipFill>
        <p:spPr>
          <a:xfrm>
            <a:off x="838200" y="1052185"/>
            <a:ext cx="9884804" cy="4405639"/>
          </a:xfrm>
          <a:prstGeom prst="rect">
            <a:avLst/>
          </a:prstGeom>
        </p:spPr>
      </p:pic>
      <p:pic>
        <p:nvPicPr>
          <p:cNvPr id="7" name="Picture 6">
            <a:extLst>
              <a:ext uri="{FF2B5EF4-FFF2-40B4-BE49-F238E27FC236}">
                <a16:creationId xmlns="" xmlns:a16="http://schemas.microsoft.com/office/drawing/2014/main" id="{E42F0478-A3AB-4A98-9E21-7D994F7D7BFC}"/>
              </a:ext>
            </a:extLst>
          </p:cNvPr>
          <p:cNvPicPr>
            <a:picLocks noChangeAspect="1"/>
          </p:cNvPicPr>
          <p:nvPr/>
        </p:nvPicPr>
        <p:blipFill>
          <a:blip r:embed="rId3"/>
          <a:stretch>
            <a:fillRect/>
          </a:stretch>
        </p:blipFill>
        <p:spPr>
          <a:xfrm>
            <a:off x="838200" y="5457824"/>
            <a:ext cx="9884804" cy="1326177"/>
          </a:xfrm>
          <a:prstGeom prst="rect">
            <a:avLst/>
          </a:prstGeom>
        </p:spPr>
      </p:pic>
    </p:spTree>
    <p:extLst>
      <p:ext uri="{BB962C8B-B14F-4D97-AF65-F5344CB8AC3E}">
        <p14:creationId xmlns:p14="http://schemas.microsoft.com/office/powerpoint/2010/main" val="12317066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C98B6F65-7AEA-43D6-88A5-2D8CB886672B}"/>
              </a:ext>
            </a:extLst>
          </p:cNvPr>
          <p:cNvPicPr>
            <a:picLocks noChangeAspect="1"/>
          </p:cNvPicPr>
          <p:nvPr/>
        </p:nvPicPr>
        <p:blipFill>
          <a:blip r:embed="rId2"/>
          <a:stretch>
            <a:fillRect/>
          </a:stretch>
        </p:blipFill>
        <p:spPr>
          <a:xfrm>
            <a:off x="838199" y="865340"/>
            <a:ext cx="10484715" cy="4583482"/>
          </a:xfrm>
          <a:prstGeom prst="rect">
            <a:avLst/>
          </a:prstGeom>
        </p:spPr>
      </p:pic>
    </p:spTree>
    <p:extLst>
      <p:ext uri="{BB962C8B-B14F-4D97-AF65-F5344CB8AC3E}">
        <p14:creationId xmlns:p14="http://schemas.microsoft.com/office/powerpoint/2010/main" val="2838752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 xmlns:a16="http://schemas.microsoft.com/office/drawing/2014/main" id="{AAAE94E3-A7DB-4868-B1E3-E49703488B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 xmlns:a16="http://schemas.microsoft.com/office/drawing/2014/main" id="{1DE889C7-FAD6-4397-98E2-05D50348445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1083484"/>
            <a:ext cx="355196" cy="673460"/>
            <a:chOff x="0" y="823811"/>
            <a:chExt cx="355196" cy="673460"/>
          </a:xfrm>
        </p:grpSpPr>
        <p:sp>
          <p:nvSpPr>
            <p:cNvPr id="16" name="Rectangle 15">
              <a:extLst>
                <a:ext uri="{FF2B5EF4-FFF2-40B4-BE49-F238E27FC236}">
                  <a16:creationId xmlns="" xmlns:a16="http://schemas.microsoft.com/office/drawing/2014/main" id="{F399A70F-F8CD-4992-9EF5-6CF15472E73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48F4FEDC-6D80-458C-A665-075D9B9500F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 xmlns:a16="http://schemas.microsoft.com/office/drawing/2014/main" id="{3873B707-463F-40B0-8227-E8CC6C67EB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8D9AA2C3-4B5A-4CAC-B413-991015D02E60}"/>
              </a:ext>
            </a:extLst>
          </p:cNvPr>
          <p:cNvSpPr>
            <a:spLocks noGrp="1"/>
          </p:cNvSpPr>
          <p:nvPr>
            <p:ph idx="1"/>
          </p:nvPr>
        </p:nvSpPr>
        <p:spPr>
          <a:xfrm>
            <a:off x="590719" y="2677160"/>
            <a:ext cx="5278066" cy="3632930"/>
          </a:xfrm>
        </p:spPr>
        <p:txBody>
          <a:bodyPr anchor="ctr">
            <a:normAutofit/>
          </a:bodyPr>
          <a:lstStyle/>
          <a:p>
            <a:r>
              <a:rPr lang="en-IN" sz="2000" dirty="0"/>
              <a:t>Fundamentals of Language Processing</a:t>
            </a:r>
          </a:p>
          <a:p>
            <a:pPr lvl="1"/>
            <a:r>
              <a:rPr lang="en-IN" sz="2000" dirty="0"/>
              <a:t>Phase</a:t>
            </a:r>
          </a:p>
          <a:p>
            <a:pPr lvl="1"/>
            <a:endParaRPr lang="en-IN" sz="2000" dirty="0"/>
          </a:p>
          <a:p>
            <a:pPr lvl="1"/>
            <a:endParaRPr lang="en-IN" sz="2000" dirty="0"/>
          </a:p>
          <a:p>
            <a:pPr lvl="1"/>
            <a:endParaRPr lang="en-IN" sz="2000" dirty="0"/>
          </a:p>
          <a:p>
            <a:pPr lvl="1"/>
            <a:endParaRPr lang="en-IN" sz="2000" dirty="0"/>
          </a:p>
          <a:p>
            <a:pPr lvl="1"/>
            <a:endParaRPr lang="en-IN" sz="2000" dirty="0"/>
          </a:p>
          <a:p>
            <a:pPr lvl="1"/>
            <a:r>
              <a:rPr lang="en-IN" sz="2000" dirty="0"/>
              <a:t>Pass – processing for every statement in a source program. 2 pass </a:t>
            </a:r>
            <a:r>
              <a:rPr lang="en-IN" sz="2000" dirty="0" smtClean="0"/>
              <a:t>model, forward reference</a:t>
            </a:r>
            <a:endParaRPr lang="en-IN" sz="2000" dirty="0"/>
          </a:p>
          <a:p>
            <a:pPr lvl="1"/>
            <a:endParaRPr lang="en-IN" sz="2000" dirty="0"/>
          </a:p>
          <a:p>
            <a:pPr lvl="1"/>
            <a:endParaRPr lang="en-IN" sz="2000" dirty="0"/>
          </a:p>
          <a:p>
            <a:pPr lvl="1"/>
            <a:endParaRPr lang="en-IN" sz="2000" dirty="0"/>
          </a:p>
          <a:p>
            <a:pPr lvl="1"/>
            <a:endParaRPr lang="en-IN" sz="2000" dirty="0"/>
          </a:p>
          <a:p>
            <a:pPr lvl="1"/>
            <a:endParaRPr lang="en-IN" sz="2000" dirty="0"/>
          </a:p>
        </p:txBody>
      </p:sp>
      <p:sp>
        <p:nvSpPr>
          <p:cNvPr id="21" name="Rectangle 20">
            <a:extLst>
              <a:ext uri="{FF2B5EF4-FFF2-40B4-BE49-F238E27FC236}">
                <a16:creationId xmlns="" xmlns:a16="http://schemas.microsoft.com/office/drawing/2014/main" id="{C13237C8-E62C-4F0D-A318-BD6FB6C2D13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19C9EAEA-39D0-4B0E-A0EB-51E7B26740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 xmlns:a16="http://schemas.microsoft.com/office/drawing/2014/main" id="{8CB5D2D7-DF65-4E86-BFBA-FFB9B5ACEB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sign&#10;&#10;Description automatically generated">
            <a:extLst>
              <a:ext uri="{FF2B5EF4-FFF2-40B4-BE49-F238E27FC236}">
                <a16:creationId xmlns="" xmlns:a16="http://schemas.microsoft.com/office/drawing/2014/main" id="{3043AC67-12AD-479F-88E5-6EFCDFD5E91F}"/>
              </a:ext>
            </a:extLst>
          </p:cNvPr>
          <p:cNvPicPr>
            <a:picLocks noChangeAspect="1"/>
          </p:cNvPicPr>
          <p:nvPr/>
        </p:nvPicPr>
        <p:blipFill>
          <a:blip r:embed="rId2"/>
          <a:stretch>
            <a:fillRect/>
          </a:stretch>
        </p:blipFill>
        <p:spPr>
          <a:xfrm>
            <a:off x="6997953" y="1797531"/>
            <a:ext cx="4395569" cy="1483503"/>
          </a:xfrm>
          <a:prstGeom prst="rect">
            <a:avLst/>
          </a:prstGeom>
        </p:spPr>
      </p:pic>
      <p:pic>
        <p:nvPicPr>
          <p:cNvPr id="8" name="Picture 7" descr="A screenshot of a cell phone&#10;&#10;Description automatically generated">
            <a:extLst>
              <a:ext uri="{FF2B5EF4-FFF2-40B4-BE49-F238E27FC236}">
                <a16:creationId xmlns="" xmlns:a16="http://schemas.microsoft.com/office/drawing/2014/main" id="{265278F0-CD49-40B4-B3E8-386F0620FD8F}"/>
              </a:ext>
            </a:extLst>
          </p:cNvPr>
          <p:cNvPicPr>
            <a:picLocks noChangeAspect="1"/>
          </p:cNvPicPr>
          <p:nvPr/>
        </p:nvPicPr>
        <p:blipFill>
          <a:blip r:embed="rId3"/>
          <a:stretch>
            <a:fillRect/>
          </a:stretch>
        </p:blipFill>
        <p:spPr>
          <a:xfrm>
            <a:off x="6849686" y="4165942"/>
            <a:ext cx="4397433" cy="1110351"/>
          </a:xfrm>
          <a:prstGeom prst="rect">
            <a:avLst/>
          </a:prstGeom>
        </p:spPr>
      </p:pic>
    </p:spTree>
    <p:extLst>
      <p:ext uri="{BB962C8B-B14F-4D97-AF65-F5344CB8AC3E}">
        <p14:creationId xmlns:p14="http://schemas.microsoft.com/office/powerpoint/2010/main" val="29873403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D2004CF-ACED-447F-947E-F0B53A594FC1}"/>
              </a:ext>
            </a:extLst>
          </p:cNvPr>
          <p:cNvPicPr>
            <a:picLocks noChangeAspect="1"/>
          </p:cNvPicPr>
          <p:nvPr/>
        </p:nvPicPr>
        <p:blipFill>
          <a:blip r:embed="rId2"/>
          <a:stretch>
            <a:fillRect/>
          </a:stretch>
        </p:blipFill>
        <p:spPr>
          <a:xfrm>
            <a:off x="474945" y="415957"/>
            <a:ext cx="5113496" cy="2353023"/>
          </a:xfrm>
          <a:prstGeom prst="rect">
            <a:avLst/>
          </a:prstGeom>
        </p:spPr>
      </p:pic>
      <p:pic>
        <p:nvPicPr>
          <p:cNvPr id="7" name="Picture 6">
            <a:extLst>
              <a:ext uri="{FF2B5EF4-FFF2-40B4-BE49-F238E27FC236}">
                <a16:creationId xmlns="" xmlns:a16="http://schemas.microsoft.com/office/drawing/2014/main" id="{D04E2AF0-E915-4EEF-9A03-D9A6C8D04C20}"/>
              </a:ext>
            </a:extLst>
          </p:cNvPr>
          <p:cNvPicPr>
            <a:picLocks noChangeAspect="1"/>
          </p:cNvPicPr>
          <p:nvPr/>
        </p:nvPicPr>
        <p:blipFill>
          <a:blip r:embed="rId3"/>
          <a:stretch>
            <a:fillRect/>
          </a:stretch>
        </p:blipFill>
        <p:spPr>
          <a:xfrm>
            <a:off x="5588441" y="415957"/>
            <a:ext cx="4972050" cy="2095500"/>
          </a:xfrm>
          <a:prstGeom prst="rect">
            <a:avLst/>
          </a:prstGeom>
        </p:spPr>
      </p:pic>
      <p:pic>
        <p:nvPicPr>
          <p:cNvPr id="9" name="Picture 8">
            <a:extLst>
              <a:ext uri="{FF2B5EF4-FFF2-40B4-BE49-F238E27FC236}">
                <a16:creationId xmlns="" xmlns:a16="http://schemas.microsoft.com/office/drawing/2014/main" id="{861897D9-4036-46C4-BE00-974EE0E24348}"/>
              </a:ext>
            </a:extLst>
          </p:cNvPr>
          <p:cNvPicPr>
            <a:picLocks noChangeAspect="1"/>
          </p:cNvPicPr>
          <p:nvPr/>
        </p:nvPicPr>
        <p:blipFill>
          <a:blip r:embed="rId4"/>
          <a:stretch>
            <a:fillRect/>
          </a:stretch>
        </p:blipFill>
        <p:spPr>
          <a:xfrm>
            <a:off x="838200" y="2858309"/>
            <a:ext cx="8305800" cy="3624349"/>
          </a:xfrm>
          <a:prstGeom prst="rect">
            <a:avLst/>
          </a:prstGeom>
        </p:spPr>
      </p:pic>
    </p:spTree>
    <p:extLst>
      <p:ext uri="{BB962C8B-B14F-4D97-AF65-F5344CB8AC3E}">
        <p14:creationId xmlns:p14="http://schemas.microsoft.com/office/powerpoint/2010/main" val="219649210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8435567-1E6D-4CDF-BEE4-C109FE0CA916}"/>
              </a:ext>
            </a:extLst>
          </p:cNvPr>
          <p:cNvPicPr>
            <a:picLocks noChangeAspect="1"/>
          </p:cNvPicPr>
          <p:nvPr/>
        </p:nvPicPr>
        <p:blipFill>
          <a:blip r:embed="rId2"/>
          <a:stretch>
            <a:fillRect/>
          </a:stretch>
        </p:blipFill>
        <p:spPr>
          <a:xfrm>
            <a:off x="838200" y="681036"/>
            <a:ext cx="10738704" cy="590551"/>
          </a:xfrm>
          <a:prstGeom prst="rect">
            <a:avLst/>
          </a:prstGeom>
        </p:spPr>
      </p:pic>
      <p:pic>
        <p:nvPicPr>
          <p:cNvPr id="7" name="Picture 6">
            <a:extLst>
              <a:ext uri="{FF2B5EF4-FFF2-40B4-BE49-F238E27FC236}">
                <a16:creationId xmlns="" xmlns:a16="http://schemas.microsoft.com/office/drawing/2014/main" id="{21E5F86D-FE68-4F84-92F3-963ED579BA50}"/>
              </a:ext>
            </a:extLst>
          </p:cNvPr>
          <p:cNvPicPr>
            <a:picLocks noChangeAspect="1"/>
          </p:cNvPicPr>
          <p:nvPr/>
        </p:nvPicPr>
        <p:blipFill>
          <a:blip r:embed="rId3"/>
          <a:stretch>
            <a:fillRect/>
          </a:stretch>
        </p:blipFill>
        <p:spPr>
          <a:xfrm>
            <a:off x="838200" y="1362076"/>
            <a:ext cx="10557740" cy="1724024"/>
          </a:xfrm>
          <a:prstGeom prst="rect">
            <a:avLst/>
          </a:prstGeom>
        </p:spPr>
      </p:pic>
    </p:spTree>
    <p:extLst>
      <p:ext uri="{BB962C8B-B14F-4D97-AF65-F5344CB8AC3E}">
        <p14:creationId xmlns:p14="http://schemas.microsoft.com/office/powerpoint/2010/main" val="45802656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EE9413B-F9BC-4D6B-B7ED-B533925DC635}"/>
              </a:ext>
            </a:extLst>
          </p:cNvPr>
          <p:cNvSpPr>
            <a:spLocks noGrp="1"/>
          </p:cNvSpPr>
          <p:nvPr>
            <p:ph idx="1"/>
          </p:nvPr>
        </p:nvSpPr>
        <p:spPr/>
        <p:txBody>
          <a:bodyPr/>
          <a:lstStyle/>
          <a:p>
            <a:r>
              <a:rPr lang="en-IN" dirty="0"/>
              <a:t>NFA is an abstract representation of an algorithm to recognize the strings of a certain language</a:t>
            </a:r>
          </a:p>
          <a:p>
            <a:r>
              <a:rPr lang="en-IN" dirty="0"/>
              <a:t>DFA is a simple concrete algorithm for recognizing strings</a:t>
            </a:r>
          </a:p>
          <a:p>
            <a:r>
              <a:rPr lang="en-IN" dirty="0"/>
              <a:t>Every RE and every NFA can be converted to a DFA accepting the same language</a:t>
            </a:r>
          </a:p>
          <a:p>
            <a:r>
              <a:rPr lang="en-IN" dirty="0"/>
              <a:t>It is the DFA that we implement or simulate when building lexical </a:t>
            </a:r>
            <a:r>
              <a:rPr lang="en-IN" dirty="0" smtClean="0"/>
              <a:t>analysers</a:t>
            </a:r>
            <a:endParaRPr lang="en-IN" dirty="0"/>
          </a:p>
        </p:txBody>
      </p:sp>
    </p:spTree>
    <p:extLst>
      <p:ext uri="{BB962C8B-B14F-4D97-AF65-F5344CB8AC3E}">
        <p14:creationId xmlns:p14="http://schemas.microsoft.com/office/powerpoint/2010/main" val="347820974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0A62AAE-1F88-4CE8-9A7C-6BDB981980BF}"/>
              </a:ext>
            </a:extLst>
          </p:cNvPr>
          <p:cNvPicPr>
            <a:picLocks noChangeAspect="1"/>
          </p:cNvPicPr>
          <p:nvPr/>
        </p:nvPicPr>
        <p:blipFill>
          <a:blip r:embed="rId2"/>
          <a:stretch>
            <a:fillRect/>
          </a:stretch>
        </p:blipFill>
        <p:spPr>
          <a:xfrm>
            <a:off x="838200" y="365125"/>
            <a:ext cx="5419725" cy="5902226"/>
          </a:xfrm>
          <a:prstGeom prst="rect">
            <a:avLst/>
          </a:prstGeom>
        </p:spPr>
      </p:pic>
    </p:spTree>
    <p:extLst>
      <p:ext uri="{BB962C8B-B14F-4D97-AF65-F5344CB8AC3E}">
        <p14:creationId xmlns:p14="http://schemas.microsoft.com/office/powerpoint/2010/main" val="11487536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E23592-73D3-47D5-907A-AA222B9C583F}"/>
              </a:ext>
            </a:extLst>
          </p:cNvPr>
          <p:cNvSpPr>
            <a:spLocks noGrp="1"/>
          </p:cNvSpPr>
          <p:nvPr>
            <p:ph type="title"/>
          </p:nvPr>
        </p:nvSpPr>
        <p:spPr/>
        <p:txBody>
          <a:bodyPr/>
          <a:lstStyle/>
          <a:p>
            <a:r>
              <a:rPr lang="en-IN" dirty="0"/>
              <a:t>3.8 Design of a Lexical Analyzer Generator</a:t>
            </a:r>
          </a:p>
        </p:txBody>
      </p:sp>
      <p:pic>
        <p:nvPicPr>
          <p:cNvPr id="5" name="Picture 4">
            <a:extLst>
              <a:ext uri="{FF2B5EF4-FFF2-40B4-BE49-F238E27FC236}">
                <a16:creationId xmlns="" xmlns:a16="http://schemas.microsoft.com/office/drawing/2014/main" id="{345D9473-C694-41A7-A9A6-D877ACC2756B}"/>
              </a:ext>
            </a:extLst>
          </p:cNvPr>
          <p:cNvPicPr>
            <a:picLocks noChangeAspect="1"/>
          </p:cNvPicPr>
          <p:nvPr/>
        </p:nvPicPr>
        <p:blipFill>
          <a:blip r:embed="rId2"/>
          <a:stretch>
            <a:fillRect/>
          </a:stretch>
        </p:blipFill>
        <p:spPr>
          <a:xfrm>
            <a:off x="838200" y="1585913"/>
            <a:ext cx="6934200" cy="4591050"/>
          </a:xfrm>
          <a:prstGeom prst="rect">
            <a:avLst/>
          </a:prstGeom>
        </p:spPr>
      </p:pic>
    </p:spTree>
    <p:extLst>
      <p:ext uri="{BB962C8B-B14F-4D97-AF65-F5344CB8AC3E}">
        <p14:creationId xmlns:p14="http://schemas.microsoft.com/office/powerpoint/2010/main" val="39705537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266411-6AA9-449B-B8C5-0291B5DC090F}"/>
              </a:ext>
            </a:extLst>
          </p:cNvPr>
          <p:cNvSpPr>
            <a:spLocks noGrp="1"/>
          </p:cNvSpPr>
          <p:nvPr>
            <p:ph type="title"/>
          </p:nvPr>
        </p:nvSpPr>
        <p:spPr/>
        <p:txBody>
          <a:bodyPr/>
          <a:lstStyle/>
          <a:p>
            <a:r>
              <a:rPr lang="en-IN" dirty="0"/>
              <a:t>DFA implementation of a Lexical Analyzer</a:t>
            </a:r>
          </a:p>
        </p:txBody>
      </p:sp>
      <p:pic>
        <p:nvPicPr>
          <p:cNvPr id="4" name="Picture 3">
            <a:extLst>
              <a:ext uri="{FF2B5EF4-FFF2-40B4-BE49-F238E27FC236}">
                <a16:creationId xmlns="" xmlns:a16="http://schemas.microsoft.com/office/drawing/2014/main" id="{73275678-7828-4886-9984-6578DF1B917B}"/>
              </a:ext>
            </a:extLst>
          </p:cNvPr>
          <p:cNvPicPr>
            <a:picLocks noChangeAspect="1"/>
          </p:cNvPicPr>
          <p:nvPr/>
        </p:nvPicPr>
        <p:blipFill>
          <a:blip r:embed="rId2"/>
          <a:stretch>
            <a:fillRect/>
          </a:stretch>
        </p:blipFill>
        <p:spPr>
          <a:xfrm>
            <a:off x="838200" y="1825625"/>
            <a:ext cx="9925984" cy="3197312"/>
          </a:xfrm>
          <a:prstGeom prst="rect">
            <a:avLst/>
          </a:prstGeom>
        </p:spPr>
      </p:pic>
    </p:spTree>
    <p:extLst>
      <p:ext uri="{BB962C8B-B14F-4D97-AF65-F5344CB8AC3E}">
        <p14:creationId xmlns:p14="http://schemas.microsoft.com/office/powerpoint/2010/main" val="29168481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101849B-AEFE-40D6-9389-D5B9D2151773}"/>
              </a:ext>
            </a:extLst>
          </p:cNvPr>
          <p:cNvSpPr>
            <a:spLocks noGrp="1"/>
          </p:cNvSpPr>
          <p:nvPr>
            <p:ph idx="1"/>
          </p:nvPr>
        </p:nvSpPr>
        <p:spPr>
          <a:xfrm>
            <a:off x="838200" y="613775"/>
            <a:ext cx="10515600" cy="5563188"/>
          </a:xfrm>
        </p:spPr>
        <p:txBody>
          <a:bodyPr/>
          <a:lstStyle/>
          <a:p>
            <a:r>
              <a:rPr lang="en-IN" dirty="0" smtClean="0"/>
              <a:t>Step 1: Draw </a:t>
            </a:r>
            <a:r>
              <a:rPr lang="en-IN" dirty="0"/>
              <a:t>individual NFAs</a:t>
            </a:r>
          </a:p>
        </p:txBody>
      </p:sp>
      <p:pic>
        <p:nvPicPr>
          <p:cNvPr id="6" name="Picture 5">
            <a:extLst>
              <a:ext uri="{FF2B5EF4-FFF2-40B4-BE49-F238E27FC236}">
                <a16:creationId xmlns="" xmlns:a16="http://schemas.microsoft.com/office/drawing/2014/main" id="{03466B4B-ADC5-46A6-B0AC-75491B12F34B}"/>
              </a:ext>
            </a:extLst>
          </p:cNvPr>
          <p:cNvPicPr>
            <a:picLocks noChangeAspect="1"/>
          </p:cNvPicPr>
          <p:nvPr/>
        </p:nvPicPr>
        <p:blipFill>
          <a:blip r:embed="rId2"/>
          <a:stretch>
            <a:fillRect/>
          </a:stretch>
        </p:blipFill>
        <p:spPr>
          <a:xfrm>
            <a:off x="1524000" y="1466850"/>
            <a:ext cx="4572000" cy="3924300"/>
          </a:xfrm>
          <a:prstGeom prst="rect">
            <a:avLst/>
          </a:prstGeom>
        </p:spPr>
      </p:pic>
    </p:spTree>
    <p:extLst>
      <p:ext uri="{BB962C8B-B14F-4D97-AF65-F5344CB8AC3E}">
        <p14:creationId xmlns:p14="http://schemas.microsoft.com/office/powerpoint/2010/main" val="422494838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DFC30E4-3258-4E91-9775-1BFAE191C6C3}"/>
              </a:ext>
            </a:extLst>
          </p:cNvPr>
          <p:cNvSpPr>
            <a:spLocks noGrp="1"/>
          </p:cNvSpPr>
          <p:nvPr>
            <p:ph idx="1"/>
          </p:nvPr>
        </p:nvSpPr>
        <p:spPr>
          <a:xfrm>
            <a:off x="838200" y="681037"/>
            <a:ext cx="10515600" cy="5495926"/>
          </a:xfrm>
        </p:spPr>
        <p:txBody>
          <a:bodyPr/>
          <a:lstStyle/>
          <a:p>
            <a:r>
              <a:rPr lang="en-IN" dirty="0" smtClean="0"/>
              <a:t>Step 2: Construct </a:t>
            </a:r>
            <a:r>
              <a:rPr lang="el-GR" dirty="0"/>
              <a:t>ϵ</a:t>
            </a:r>
            <a:r>
              <a:rPr lang="en-IN" dirty="0"/>
              <a:t>-NFA by introducing a common start state</a:t>
            </a:r>
          </a:p>
        </p:txBody>
      </p:sp>
      <p:pic>
        <p:nvPicPr>
          <p:cNvPr id="6" name="Picture 5">
            <a:extLst>
              <a:ext uri="{FF2B5EF4-FFF2-40B4-BE49-F238E27FC236}">
                <a16:creationId xmlns="" xmlns:a16="http://schemas.microsoft.com/office/drawing/2014/main" id="{1F825AEE-EED4-4E24-BB10-8ECE1BFD89E9}"/>
              </a:ext>
            </a:extLst>
          </p:cNvPr>
          <p:cNvPicPr>
            <a:picLocks noChangeAspect="1"/>
          </p:cNvPicPr>
          <p:nvPr/>
        </p:nvPicPr>
        <p:blipFill>
          <a:blip r:embed="rId2"/>
          <a:stretch>
            <a:fillRect/>
          </a:stretch>
        </p:blipFill>
        <p:spPr>
          <a:xfrm>
            <a:off x="1101703" y="1438274"/>
            <a:ext cx="6901612" cy="4562475"/>
          </a:xfrm>
          <a:prstGeom prst="rect">
            <a:avLst/>
          </a:prstGeom>
        </p:spPr>
      </p:pic>
    </p:spTree>
    <p:extLst>
      <p:ext uri="{BB962C8B-B14F-4D97-AF65-F5344CB8AC3E}">
        <p14:creationId xmlns:p14="http://schemas.microsoft.com/office/powerpoint/2010/main" val="293058010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ECC65A0-6EA4-4E8C-A3AD-3F9A735ADF2D}"/>
              </a:ext>
            </a:extLst>
          </p:cNvPr>
          <p:cNvSpPr>
            <a:spLocks noGrp="1"/>
          </p:cNvSpPr>
          <p:nvPr>
            <p:ph idx="1"/>
          </p:nvPr>
        </p:nvSpPr>
        <p:spPr/>
        <p:txBody>
          <a:bodyPr/>
          <a:lstStyle/>
          <a:p>
            <a:r>
              <a:rPr lang="en-IN" dirty="0"/>
              <a:t>Convert </a:t>
            </a:r>
            <a:r>
              <a:rPr lang="el-GR" dirty="0"/>
              <a:t>ϵ</a:t>
            </a:r>
            <a:r>
              <a:rPr lang="en-IN" dirty="0"/>
              <a:t>-NFA to DFA</a:t>
            </a:r>
          </a:p>
          <a:p>
            <a:pPr lvl="1"/>
            <a:r>
              <a:rPr lang="en-IN" dirty="0"/>
              <a:t>Compute the start state </a:t>
            </a:r>
            <a:r>
              <a:rPr lang="el-GR" dirty="0"/>
              <a:t>ϵ</a:t>
            </a:r>
            <a:r>
              <a:rPr lang="en-IN" dirty="0"/>
              <a:t>-closure(0) = {0,1,3,7}</a:t>
            </a:r>
          </a:p>
          <a:p>
            <a:pPr lvl="1"/>
            <a:r>
              <a:rPr lang="en-IN" dirty="0"/>
              <a:t>Start a table for the transition function</a:t>
            </a:r>
          </a:p>
          <a:p>
            <a:pPr lvl="1"/>
            <a:r>
              <a:rPr lang="en-IN" dirty="0"/>
              <a:t>Compute the transition function for the DFA from the start state</a:t>
            </a:r>
          </a:p>
          <a:p>
            <a:pPr lvl="1"/>
            <a:r>
              <a:rPr lang="en-IN" dirty="0"/>
              <a:t>Consider all the possible states that can be reached in the NFA from the states in the start state one input at a time. Also consider states reachable on </a:t>
            </a:r>
            <a:r>
              <a:rPr lang="el-GR" dirty="0"/>
              <a:t>ϵ</a:t>
            </a:r>
            <a:r>
              <a:rPr lang="en-IN" dirty="0"/>
              <a:t>.</a:t>
            </a:r>
          </a:p>
          <a:p>
            <a:pPr lvl="1"/>
            <a:r>
              <a:rPr lang="en-IN" dirty="0"/>
              <a:t>Repeat the process if a new state is reached</a:t>
            </a:r>
          </a:p>
          <a:p>
            <a:pPr lvl="1"/>
            <a:r>
              <a:rPr lang="en-IN" dirty="0"/>
              <a:t>Final states </a:t>
            </a:r>
            <a:r>
              <a:rPr lang="en-IN" dirty="0" smtClean="0"/>
              <a:t>are those that contain </a:t>
            </a:r>
            <a:r>
              <a:rPr lang="en-IN" dirty="0"/>
              <a:t>the final states from the NFA</a:t>
            </a:r>
          </a:p>
        </p:txBody>
      </p:sp>
    </p:spTree>
    <p:extLst>
      <p:ext uri="{BB962C8B-B14F-4D97-AF65-F5344CB8AC3E}">
        <p14:creationId xmlns:p14="http://schemas.microsoft.com/office/powerpoint/2010/main" val="18547113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36034AE-C666-404F-A0D1-5347854CBE0F}"/>
              </a:ext>
            </a:extLst>
          </p:cNvPr>
          <p:cNvPicPr>
            <a:picLocks noChangeAspect="1"/>
          </p:cNvPicPr>
          <p:nvPr/>
        </p:nvPicPr>
        <p:blipFill>
          <a:blip r:embed="rId2"/>
          <a:stretch>
            <a:fillRect/>
          </a:stretch>
        </p:blipFill>
        <p:spPr>
          <a:xfrm>
            <a:off x="0" y="365124"/>
            <a:ext cx="5570573" cy="5534634"/>
          </a:xfrm>
          <a:prstGeom prst="rect">
            <a:avLst/>
          </a:prstGeom>
        </p:spPr>
      </p:pic>
      <p:pic>
        <p:nvPicPr>
          <p:cNvPr id="6" name="Picture 5">
            <a:extLst>
              <a:ext uri="{FF2B5EF4-FFF2-40B4-BE49-F238E27FC236}">
                <a16:creationId xmlns="" xmlns:a16="http://schemas.microsoft.com/office/drawing/2014/main" id="{4D67588D-90F4-40F0-BF2D-94C2EAA22592}"/>
              </a:ext>
            </a:extLst>
          </p:cNvPr>
          <p:cNvPicPr>
            <a:picLocks noChangeAspect="1"/>
          </p:cNvPicPr>
          <p:nvPr/>
        </p:nvPicPr>
        <p:blipFill>
          <a:blip r:embed="rId3"/>
          <a:stretch>
            <a:fillRect/>
          </a:stretch>
        </p:blipFill>
        <p:spPr>
          <a:xfrm>
            <a:off x="5864488" y="1342154"/>
            <a:ext cx="6245932" cy="3580573"/>
          </a:xfrm>
          <a:prstGeom prst="rect">
            <a:avLst/>
          </a:prstGeom>
        </p:spPr>
      </p:pic>
    </p:spTree>
    <p:extLst>
      <p:ext uri="{BB962C8B-B14F-4D97-AF65-F5344CB8AC3E}">
        <p14:creationId xmlns:p14="http://schemas.microsoft.com/office/powerpoint/2010/main" val="85832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0D67FD9-FD97-4BE4-B5E9-4F795139846C}"/>
              </a:ext>
            </a:extLst>
          </p:cNvPr>
          <p:cNvSpPr>
            <a:spLocks noGrp="1"/>
          </p:cNvSpPr>
          <p:nvPr>
            <p:ph idx="1"/>
          </p:nvPr>
        </p:nvSpPr>
        <p:spPr>
          <a:xfrm>
            <a:off x="648931" y="2438400"/>
            <a:ext cx="3505494" cy="3785419"/>
          </a:xfrm>
        </p:spPr>
        <p:txBody>
          <a:bodyPr>
            <a:normAutofit/>
          </a:bodyPr>
          <a:lstStyle/>
          <a:p>
            <a:r>
              <a:rPr lang="en-IN" sz="2000"/>
              <a:t>Intermediate representation – representation of a source program which reflects the effect of some, but not all, analysis and synthesis tasks performed during language processing.</a:t>
            </a:r>
          </a:p>
          <a:p>
            <a:endParaRPr lang="en-IN" sz="2000"/>
          </a:p>
          <a:p>
            <a:endParaRPr lang="en-IN" sz="2000"/>
          </a:p>
          <a:p>
            <a:endParaRPr lang="en-IN" sz="2000"/>
          </a:p>
        </p:txBody>
      </p:sp>
      <p:sp>
        <p:nvSpPr>
          <p:cNvPr id="10" name="Rectangle 9">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 xmlns:a16="http://schemas.microsoft.com/office/drawing/2014/main" id="{A9480C8C-8AFD-4186-B04F-C0CAF8E18771}"/>
              </a:ext>
            </a:extLst>
          </p:cNvPr>
          <p:cNvPicPr>
            <a:picLocks noChangeAspect="1"/>
          </p:cNvPicPr>
          <p:nvPr/>
        </p:nvPicPr>
        <p:blipFill>
          <a:blip r:embed="rId2"/>
          <a:stretch>
            <a:fillRect/>
          </a:stretch>
        </p:blipFill>
        <p:spPr>
          <a:xfrm>
            <a:off x="4639056" y="1323919"/>
            <a:ext cx="7552944" cy="4135236"/>
          </a:xfrm>
          <a:prstGeom prst="rect">
            <a:avLst/>
          </a:prstGeom>
          <a:effectLst/>
        </p:spPr>
      </p:pic>
    </p:spTree>
    <p:extLst>
      <p:ext uri="{BB962C8B-B14F-4D97-AF65-F5344CB8AC3E}">
        <p14:creationId xmlns:p14="http://schemas.microsoft.com/office/powerpoint/2010/main" val="11810062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57B8DFD-85C1-4036-BCF9-169B12AF86C7}"/>
              </a:ext>
            </a:extLst>
          </p:cNvPr>
          <p:cNvPicPr>
            <a:picLocks noChangeAspect="1"/>
          </p:cNvPicPr>
          <p:nvPr/>
        </p:nvPicPr>
        <p:blipFill>
          <a:blip r:embed="rId2"/>
          <a:stretch>
            <a:fillRect/>
          </a:stretch>
        </p:blipFill>
        <p:spPr>
          <a:xfrm>
            <a:off x="838199" y="377026"/>
            <a:ext cx="9578543" cy="4480719"/>
          </a:xfrm>
          <a:prstGeom prst="rect">
            <a:avLst/>
          </a:prstGeom>
        </p:spPr>
      </p:pic>
    </p:spTree>
    <p:extLst>
      <p:ext uri="{BB962C8B-B14F-4D97-AF65-F5344CB8AC3E}">
        <p14:creationId xmlns:p14="http://schemas.microsoft.com/office/powerpoint/2010/main" val="26927041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E75C8A1-E325-491B-BE21-0A3C7CCC95E2}"/>
              </a:ext>
            </a:extLst>
          </p:cNvPr>
          <p:cNvSpPr>
            <a:spLocks noGrp="1"/>
          </p:cNvSpPr>
          <p:nvPr>
            <p:ph idx="1"/>
          </p:nvPr>
        </p:nvSpPr>
        <p:spPr>
          <a:xfrm>
            <a:off x="838200" y="413359"/>
            <a:ext cx="10515600" cy="5763604"/>
          </a:xfrm>
        </p:spPr>
        <p:txBody>
          <a:bodyPr>
            <a:normAutofit fontScale="92500" lnSpcReduction="20000"/>
          </a:bodyPr>
          <a:lstStyle/>
          <a:p>
            <a:pPr marL="0" indent="0">
              <a:buNone/>
            </a:pPr>
            <a:endParaRPr lang="en-IN" dirty="0"/>
          </a:p>
          <a:p>
            <a:pPr marL="0" indent="0">
              <a:buNone/>
            </a:pPr>
            <a:r>
              <a:rPr lang="en-IN" dirty="0"/>
              <a:t>Example 2:</a:t>
            </a:r>
          </a:p>
          <a:p>
            <a:pPr marL="0" indent="0">
              <a:buNone/>
            </a:pPr>
            <a:endParaRPr lang="en-IN" dirty="0"/>
          </a:p>
          <a:p>
            <a:pPr marL="0" indent="0">
              <a:buNone/>
            </a:pPr>
            <a:r>
              <a:rPr lang="en-IN" u="sng" dirty="0"/>
              <a:t>Pattern</a:t>
            </a:r>
            <a:r>
              <a:rPr lang="en-IN" dirty="0"/>
              <a:t>			</a:t>
            </a:r>
            <a:r>
              <a:rPr lang="en-IN" u="sng" dirty="0"/>
              <a:t>Token</a:t>
            </a:r>
          </a:p>
          <a:p>
            <a:pPr marL="0" indent="0">
              <a:buNone/>
            </a:pPr>
            <a:r>
              <a:rPr lang="en-IN" dirty="0"/>
              <a:t>pqq				return PQQ</a:t>
            </a:r>
          </a:p>
          <a:p>
            <a:pPr marL="0" indent="0">
              <a:buNone/>
            </a:pPr>
            <a:r>
              <a:rPr lang="en-IN" sz="3000" dirty="0"/>
              <a:t>q</a:t>
            </a:r>
            <a:r>
              <a:rPr lang="en-IN" sz="3000" baseline="30000" dirty="0"/>
              <a:t>+</a:t>
            </a:r>
            <a:r>
              <a:rPr lang="en-IN" sz="3000" dirty="0"/>
              <a:t>p</a:t>
            </a:r>
            <a:r>
              <a:rPr lang="en-IN" sz="3000" baseline="30000" dirty="0"/>
              <a:t>*</a:t>
            </a:r>
            <a:r>
              <a:rPr lang="en-IN" dirty="0"/>
              <a:t>				return QP</a:t>
            </a:r>
          </a:p>
          <a:p>
            <a:pPr marL="0" indent="0">
              <a:buNone/>
            </a:pPr>
            <a:r>
              <a:rPr lang="en-IN" sz="3000" dirty="0"/>
              <a:t>p</a:t>
            </a:r>
            <a:r>
              <a:rPr lang="en-IN" sz="3000" baseline="30000" dirty="0"/>
              <a:t>*</a:t>
            </a:r>
            <a:r>
              <a:rPr lang="en-IN" sz="3000" dirty="0"/>
              <a:t>q</a:t>
            </a:r>
            <a:r>
              <a:rPr lang="en-IN" sz="3000" baseline="30000" dirty="0"/>
              <a:t>+</a:t>
            </a:r>
            <a:r>
              <a:rPr lang="en-IN" dirty="0"/>
              <a:t>				return PQ</a:t>
            </a:r>
          </a:p>
          <a:p>
            <a:pPr marL="0" indent="0">
              <a:buNone/>
            </a:pPr>
            <a:endParaRPr lang="en-IN" dirty="0"/>
          </a:p>
          <a:p>
            <a:pPr marL="0" indent="0">
              <a:buNone/>
            </a:pPr>
            <a:endParaRPr lang="en-IN" dirty="0"/>
          </a:p>
          <a:p>
            <a:pPr marL="0" indent="0">
              <a:buNone/>
            </a:pPr>
            <a:endParaRPr lang="en-IN" dirty="0"/>
          </a:p>
          <a:p>
            <a:pPr marL="0" indent="0">
              <a:buNone/>
            </a:pPr>
            <a:r>
              <a:rPr lang="en-IN" dirty="0"/>
              <a:t>Step 1: Draw individual NFAs</a:t>
            </a:r>
          </a:p>
          <a:p>
            <a:pPr marL="0" indent="0">
              <a:buNone/>
            </a:pPr>
            <a:r>
              <a:rPr lang="en-IN" dirty="0"/>
              <a:t>Step 2: Construct </a:t>
            </a:r>
            <a:r>
              <a:rPr lang="el-GR" dirty="0"/>
              <a:t>ϵ</a:t>
            </a:r>
            <a:r>
              <a:rPr lang="en-IN" dirty="0"/>
              <a:t>-NFA </a:t>
            </a:r>
          </a:p>
          <a:p>
            <a:pPr marL="0" indent="0">
              <a:buNone/>
            </a:pPr>
            <a:r>
              <a:rPr lang="en-IN" dirty="0"/>
              <a:t>Step 3: Convert </a:t>
            </a:r>
            <a:r>
              <a:rPr lang="el-GR" dirty="0"/>
              <a:t>ϵ</a:t>
            </a:r>
            <a:r>
              <a:rPr lang="en-IN" dirty="0"/>
              <a:t>-NFA to DFA</a:t>
            </a:r>
          </a:p>
        </p:txBody>
      </p:sp>
    </p:spTree>
    <p:extLst>
      <p:ext uri="{BB962C8B-B14F-4D97-AF65-F5344CB8AC3E}">
        <p14:creationId xmlns:p14="http://schemas.microsoft.com/office/powerpoint/2010/main" val="4790088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 xmlns:a16="http://schemas.microsoft.com/office/drawing/2014/main" id="{8499A052-5127-4734-9744-7AD6DA737FCC}"/>
              </a:ext>
            </a:extLst>
          </p:cNvPr>
          <p:cNvPicPr>
            <a:picLocks noChangeAspect="1"/>
          </p:cNvPicPr>
          <p:nvPr/>
        </p:nvPicPr>
        <p:blipFill>
          <a:blip r:embed="rId2"/>
          <a:stretch>
            <a:fillRect/>
          </a:stretch>
        </p:blipFill>
        <p:spPr>
          <a:xfrm>
            <a:off x="2055768" y="1036783"/>
            <a:ext cx="4257675" cy="847725"/>
          </a:xfrm>
          <a:prstGeom prst="rect">
            <a:avLst/>
          </a:prstGeom>
        </p:spPr>
      </p:pic>
      <p:sp>
        <p:nvSpPr>
          <p:cNvPr id="3" name="Content Placeholder 2">
            <a:extLst>
              <a:ext uri="{FF2B5EF4-FFF2-40B4-BE49-F238E27FC236}">
                <a16:creationId xmlns="" xmlns:a16="http://schemas.microsoft.com/office/drawing/2014/main" id="{B0E872D2-D04F-4ACF-A96A-90021CE5EF98}"/>
              </a:ext>
            </a:extLst>
          </p:cNvPr>
          <p:cNvSpPr>
            <a:spLocks noGrp="1"/>
          </p:cNvSpPr>
          <p:nvPr>
            <p:ph idx="1"/>
          </p:nvPr>
        </p:nvSpPr>
        <p:spPr>
          <a:xfrm>
            <a:off x="838200" y="338203"/>
            <a:ext cx="10515600" cy="5838760"/>
          </a:xfrm>
        </p:spPr>
        <p:txBody>
          <a:bodyPr/>
          <a:lstStyle/>
          <a:p>
            <a:pPr marL="0" indent="0">
              <a:buNone/>
            </a:pPr>
            <a:r>
              <a:rPr lang="en-IN" dirty="0"/>
              <a:t>Step 1</a:t>
            </a:r>
          </a:p>
        </p:txBody>
      </p:sp>
      <p:sp>
        <p:nvSpPr>
          <p:cNvPr id="6" name="TextBox 5">
            <a:extLst>
              <a:ext uri="{FF2B5EF4-FFF2-40B4-BE49-F238E27FC236}">
                <a16:creationId xmlns="" xmlns:a16="http://schemas.microsoft.com/office/drawing/2014/main" id="{39E38B3A-25A4-43C3-A7B9-0D88D5A7F5A7}"/>
              </a:ext>
            </a:extLst>
          </p:cNvPr>
          <p:cNvSpPr txBox="1"/>
          <p:nvPr/>
        </p:nvSpPr>
        <p:spPr>
          <a:xfrm>
            <a:off x="2843408" y="1027134"/>
            <a:ext cx="576197" cy="369332"/>
          </a:xfrm>
          <a:prstGeom prst="rect">
            <a:avLst/>
          </a:prstGeom>
          <a:noFill/>
        </p:spPr>
        <p:txBody>
          <a:bodyPr wrap="square" rtlCol="0">
            <a:spAutoFit/>
          </a:bodyPr>
          <a:lstStyle/>
          <a:p>
            <a:r>
              <a:rPr lang="en-IN" dirty="0"/>
              <a:t>p</a:t>
            </a:r>
          </a:p>
        </p:txBody>
      </p:sp>
      <p:sp>
        <p:nvSpPr>
          <p:cNvPr id="8" name="TextBox 7">
            <a:extLst>
              <a:ext uri="{FF2B5EF4-FFF2-40B4-BE49-F238E27FC236}">
                <a16:creationId xmlns="" xmlns:a16="http://schemas.microsoft.com/office/drawing/2014/main" id="{494BA71E-EFF2-4306-BAE5-0D7F71F41942}"/>
              </a:ext>
            </a:extLst>
          </p:cNvPr>
          <p:cNvSpPr txBox="1"/>
          <p:nvPr/>
        </p:nvSpPr>
        <p:spPr>
          <a:xfrm>
            <a:off x="5356963" y="957943"/>
            <a:ext cx="576197" cy="369332"/>
          </a:xfrm>
          <a:prstGeom prst="rect">
            <a:avLst/>
          </a:prstGeom>
          <a:noFill/>
        </p:spPr>
        <p:txBody>
          <a:bodyPr wrap="square" rtlCol="0">
            <a:spAutoFit/>
          </a:bodyPr>
          <a:lstStyle/>
          <a:p>
            <a:r>
              <a:rPr lang="en-IN" dirty="0"/>
              <a:t>q</a:t>
            </a:r>
          </a:p>
        </p:txBody>
      </p:sp>
      <p:sp>
        <p:nvSpPr>
          <p:cNvPr id="10" name="TextBox 9">
            <a:extLst>
              <a:ext uri="{FF2B5EF4-FFF2-40B4-BE49-F238E27FC236}">
                <a16:creationId xmlns="" xmlns:a16="http://schemas.microsoft.com/office/drawing/2014/main" id="{05D27E1E-4BBE-47CF-A6CF-241DE9B77407}"/>
              </a:ext>
            </a:extLst>
          </p:cNvPr>
          <p:cNvSpPr txBox="1"/>
          <p:nvPr/>
        </p:nvSpPr>
        <p:spPr>
          <a:xfrm>
            <a:off x="4381074" y="1027134"/>
            <a:ext cx="576197" cy="369332"/>
          </a:xfrm>
          <a:prstGeom prst="rect">
            <a:avLst/>
          </a:prstGeom>
          <a:noFill/>
        </p:spPr>
        <p:txBody>
          <a:bodyPr wrap="square" rtlCol="0">
            <a:spAutoFit/>
          </a:bodyPr>
          <a:lstStyle/>
          <a:p>
            <a:r>
              <a:rPr lang="en-IN" dirty="0"/>
              <a:t>q</a:t>
            </a:r>
          </a:p>
        </p:txBody>
      </p:sp>
      <p:pic>
        <p:nvPicPr>
          <p:cNvPr id="12" name="Picture 11">
            <a:extLst>
              <a:ext uri="{FF2B5EF4-FFF2-40B4-BE49-F238E27FC236}">
                <a16:creationId xmlns="" xmlns:a16="http://schemas.microsoft.com/office/drawing/2014/main" id="{69E539E0-69C5-404B-A875-7D8FF8653B15}"/>
              </a:ext>
            </a:extLst>
          </p:cNvPr>
          <p:cNvPicPr>
            <a:picLocks noChangeAspect="1"/>
          </p:cNvPicPr>
          <p:nvPr/>
        </p:nvPicPr>
        <p:blipFill>
          <a:blip r:embed="rId3"/>
          <a:stretch>
            <a:fillRect/>
          </a:stretch>
        </p:blipFill>
        <p:spPr>
          <a:xfrm>
            <a:off x="2348042" y="2241049"/>
            <a:ext cx="2143125" cy="847725"/>
          </a:xfrm>
          <a:prstGeom prst="rect">
            <a:avLst/>
          </a:prstGeom>
        </p:spPr>
      </p:pic>
      <p:sp>
        <p:nvSpPr>
          <p:cNvPr id="14" name="TextBox 13">
            <a:extLst>
              <a:ext uri="{FF2B5EF4-FFF2-40B4-BE49-F238E27FC236}">
                <a16:creationId xmlns="" xmlns:a16="http://schemas.microsoft.com/office/drawing/2014/main" id="{89E48C26-3A42-4C98-97CD-DC0CB91017BB}"/>
              </a:ext>
            </a:extLst>
          </p:cNvPr>
          <p:cNvSpPr txBox="1"/>
          <p:nvPr/>
        </p:nvSpPr>
        <p:spPr>
          <a:xfrm>
            <a:off x="3033386" y="2231263"/>
            <a:ext cx="576197" cy="369332"/>
          </a:xfrm>
          <a:prstGeom prst="rect">
            <a:avLst/>
          </a:prstGeom>
          <a:noFill/>
        </p:spPr>
        <p:txBody>
          <a:bodyPr wrap="square" rtlCol="0">
            <a:spAutoFit/>
          </a:bodyPr>
          <a:lstStyle/>
          <a:p>
            <a:r>
              <a:rPr lang="en-IN" dirty="0"/>
              <a:t>q</a:t>
            </a:r>
          </a:p>
        </p:txBody>
      </p:sp>
      <p:cxnSp>
        <p:nvCxnSpPr>
          <p:cNvPr id="16" name="Connector: Elbow 15">
            <a:extLst>
              <a:ext uri="{FF2B5EF4-FFF2-40B4-BE49-F238E27FC236}">
                <a16:creationId xmlns="" xmlns:a16="http://schemas.microsoft.com/office/drawing/2014/main" id="{6E99DF4E-9CBB-49DB-AFB1-DAC20BAA5EBA}"/>
              </a:ext>
            </a:extLst>
          </p:cNvPr>
          <p:cNvCxnSpPr>
            <a:cxnSpLocks/>
          </p:cNvCxnSpPr>
          <p:nvPr/>
        </p:nvCxnSpPr>
        <p:spPr>
          <a:xfrm rot="5400000">
            <a:off x="4035991" y="2687355"/>
            <a:ext cx="303759" cy="258873"/>
          </a:xfrm>
          <a:prstGeom prst="bentConnector3">
            <a:avLst>
              <a:gd name="adj1" fmla="val 289173"/>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 xmlns:a16="http://schemas.microsoft.com/office/drawing/2014/main" id="{02E191D0-CEDD-4D52-8E11-FEC858E445AD}"/>
              </a:ext>
            </a:extLst>
          </p:cNvPr>
          <p:cNvSpPr txBox="1"/>
          <p:nvPr/>
        </p:nvSpPr>
        <p:spPr>
          <a:xfrm>
            <a:off x="4395687" y="2755894"/>
            <a:ext cx="576197" cy="369332"/>
          </a:xfrm>
          <a:prstGeom prst="rect">
            <a:avLst/>
          </a:prstGeom>
          <a:noFill/>
        </p:spPr>
        <p:txBody>
          <a:bodyPr wrap="square" rtlCol="0">
            <a:spAutoFit/>
          </a:bodyPr>
          <a:lstStyle/>
          <a:p>
            <a:r>
              <a:rPr lang="en-IN" dirty="0"/>
              <a:t>q, p</a:t>
            </a:r>
          </a:p>
        </p:txBody>
      </p:sp>
      <p:pic>
        <p:nvPicPr>
          <p:cNvPr id="28" name="Picture 27">
            <a:extLst>
              <a:ext uri="{FF2B5EF4-FFF2-40B4-BE49-F238E27FC236}">
                <a16:creationId xmlns="" xmlns:a16="http://schemas.microsoft.com/office/drawing/2014/main" id="{FA11BE2E-1BA2-41E1-A807-09BFA8F610EA}"/>
              </a:ext>
            </a:extLst>
          </p:cNvPr>
          <p:cNvPicPr>
            <a:picLocks noChangeAspect="1"/>
          </p:cNvPicPr>
          <p:nvPr/>
        </p:nvPicPr>
        <p:blipFill>
          <a:blip r:embed="rId4"/>
          <a:stretch>
            <a:fillRect/>
          </a:stretch>
        </p:blipFill>
        <p:spPr>
          <a:xfrm>
            <a:off x="2343867" y="4198527"/>
            <a:ext cx="2095500" cy="923925"/>
          </a:xfrm>
          <a:prstGeom prst="rect">
            <a:avLst/>
          </a:prstGeom>
        </p:spPr>
      </p:pic>
      <p:cxnSp>
        <p:nvCxnSpPr>
          <p:cNvPr id="29" name="Connector: Elbow 28">
            <a:extLst>
              <a:ext uri="{FF2B5EF4-FFF2-40B4-BE49-F238E27FC236}">
                <a16:creationId xmlns="" xmlns:a16="http://schemas.microsoft.com/office/drawing/2014/main" id="{DB8CE59A-C5EC-48DD-A021-1150E760738F}"/>
              </a:ext>
            </a:extLst>
          </p:cNvPr>
          <p:cNvCxnSpPr>
            <a:cxnSpLocks/>
            <a:endCxn id="28" idx="1"/>
          </p:cNvCxnSpPr>
          <p:nvPr/>
        </p:nvCxnSpPr>
        <p:spPr>
          <a:xfrm rot="10800000">
            <a:off x="2343868" y="4660491"/>
            <a:ext cx="311651" cy="287291"/>
          </a:xfrm>
          <a:prstGeom prst="bentConnector3">
            <a:avLst>
              <a:gd name="adj1" fmla="val 173351"/>
            </a:avLst>
          </a:prstGeom>
          <a:ln>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 xmlns:a16="http://schemas.microsoft.com/office/drawing/2014/main" id="{A129DF5C-1313-4639-860F-701633A3F028}"/>
              </a:ext>
            </a:extLst>
          </p:cNvPr>
          <p:cNvSpPr txBox="1"/>
          <p:nvPr/>
        </p:nvSpPr>
        <p:spPr>
          <a:xfrm>
            <a:off x="2055768" y="5019860"/>
            <a:ext cx="576197" cy="369332"/>
          </a:xfrm>
          <a:prstGeom prst="rect">
            <a:avLst/>
          </a:prstGeom>
          <a:noFill/>
        </p:spPr>
        <p:txBody>
          <a:bodyPr wrap="square" rtlCol="0">
            <a:spAutoFit/>
          </a:bodyPr>
          <a:lstStyle/>
          <a:p>
            <a:r>
              <a:rPr lang="en-IN" dirty="0"/>
              <a:t>p</a:t>
            </a:r>
          </a:p>
        </p:txBody>
      </p:sp>
      <p:sp>
        <p:nvSpPr>
          <p:cNvPr id="53" name="TextBox 52">
            <a:extLst>
              <a:ext uri="{FF2B5EF4-FFF2-40B4-BE49-F238E27FC236}">
                <a16:creationId xmlns="" xmlns:a16="http://schemas.microsoft.com/office/drawing/2014/main" id="{BCCECAE1-792E-427B-8E84-7B740584430D}"/>
              </a:ext>
            </a:extLst>
          </p:cNvPr>
          <p:cNvSpPr txBox="1"/>
          <p:nvPr/>
        </p:nvSpPr>
        <p:spPr>
          <a:xfrm>
            <a:off x="3033385" y="4214277"/>
            <a:ext cx="576197" cy="369332"/>
          </a:xfrm>
          <a:prstGeom prst="rect">
            <a:avLst/>
          </a:prstGeom>
          <a:noFill/>
        </p:spPr>
        <p:txBody>
          <a:bodyPr wrap="square" rtlCol="0">
            <a:spAutoFit/>
          </a:bodyPr>
          <a:lstStyle/>
          <a:p>
            <a:r>
              <a:rPr lang="en-IN" dirty="0"/>
              <a:t>q</a:t>
            </a:r>
          </a:p>
        </p:txBody>
      </p:sp>
      <p:cxnSp>
        <p:nvCxnSpPr>
          <p:cNvPr id="54" name="Connector: Elbow 53">
            <a:extLst>
              <a:ext uri="{FF2B5EF4-FFF2-40B4-BE49-F238E27FC236}">
                <a16:creationId xmlns="" xmlns:a16="http://schemas.microsoft.com/office/drawing/2014/main" id="{087F035D-8FBD-4070-965C-9F277D45B044}"/>
              </a:ext>
            </a:extLst>
          </p:cNvPr>
          <p:cNvCxnSpPr>
            <a:cxnSpLocks/>
          </p:cNvCxnSpPr>
          <p:nvPr/>
        </p:nvCxnSpPr>
        <p:spPr>
          <a:xfrm rot="5400000">
            <a:off x="4075657" y="4656025"/>
            <a:ext cx="303759" cy="258873"/>
          </a:xfrm>
          <a:prstGeom prst="bentConnector3">
            <a:avLst>
              <a:gd name="adj1" fmla="val 289173"/>
            </a:avLst>
          </a:prstGeom>
          <a:ln>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 xmlns:a16="http://schemas.microsoft.com/office/drawing/2014/main" id="{A8E0A810-086C-4C58-A74A-31E2A4B40921}"/>
              </a:ext>
            </a:extLst>
          </p:cNvPr>
          <p:cNvSpPr txBox="1"/>
          <p:nvPr/>
        </p:nvSpPr>
        <p:spPr>
          <a:xfrm>
            <a:off x="4479031" y="5076001"/>
            <a:ext cx="576197" cy="369332"/>
          </a:xfrm>
          <a:prstGeom prst="rect">
            <a:avLst/>
          </a:prstGeom>
          <a:noFill/>
        </p:spPr>
        <p:txBody>
          <a:bodyPr wrap="square" rtlCol="0">
            <a:spAutoFit/>
          </a:bodyPr>
          <a:lstStyle/>
          <a:p>
            <a:r>
              <a:rPr lang="en-IN" dirty="0"/>
              <a:t>q</a:t>
            </a:r>
          </a:p>
        </p:txBody>
      </p:sp>
      <p:cxnSp>
        <p:nvCxnSpPr>
          <p:cNvPr id="61" name="Straight Arrow Connector 60">
            <a:extLst>
              <a:ext uri="{FF2B5EF4-FFF2-40B4-BE49-F238E27FC236}">
                <a16:creationId xmlns="" xmlns:a16="http://schemas.microsoft.com/office/drawing/2014/main" id="{E178A357-96A6-4547-AB2B-C14F659CC0B4}"/>
              </a:ext>
            </a:extLst>
          </p:cNvPr>
          <p:cNvCxnSpPr>
            <a:cxnSpLocks/>
          </p:cNvCxnSpPr>
          <p:nvPr/>
        </p:nvCxnSpPr>
        <p:spPr>
          <a:xfrm>
            <a:off x="1227221" y="1396466"/>
            <a:ext cx="9264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 xmlns:a16="http://schemas.microsoft.com/office/drawing/2014/main" id="{82C32AE3-3F0A-4EF8-AEFA-1228E081A9C2}"/>
              </a:ext>
            </a:extLst>
          </p:cNvPr>
          <p:cNvCxnSpPr>
            <a:endCxn id="12" idx="1"/>
          </p:cNvCxnSpPr>
          <p:nvPr/>
        </p:nvCxnSpPr>
        <p:spPr>
          <a:xfrm>
            <a:off x="1335505" y="2664912"/>
            <a:ext cx="10125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 xmlns:a16="http://schemas.microsoft.com/office/drawing/2014/main" id="{799B0C8D-55B0-42C0-B5EE-D552C2AD561C}"/>
              </a:ext>
            </a:extLst>
          </p:cNvPr>
          <p:cNvCxnSpPr/>
          <p:nvPr/>
        </p:nvCxnSpPr>
        <p:spPr>
          <a:xfrm>
            <a:off x="1479884" y="4487779"/>
            <a:ext cx="97455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443097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A78AD0E-6F15-4DB6-B2F8-F2D71BBA5C6D}"/>
              </a:ext>
            </a:extLst>
          </p:cNvPr>
          <p:cNvPicPr>
            <a:picLocks noChangeAspect="1"/>
          </p:cNvPicPr>
          <p:nvPr/>
        </p:nvPicPr>
        <p:blipFill>
          <a:blip r:embed="rId2"/>
          <a:stretch>
            <a:fillRect/>
          </a:stretch>
        </p:blipFill>
        <p:spPr>
          <a:xfrm>
            <a:off x="4319587" y="1590675"/>
            <a:ext cx="3552825" cy="3676650"/>
          </a:xfrm>
          <a:prstGeom prst="rect">
            <a:avLst/>
          </a:prstGeom>
        </p:spPr>
      </p:pic>
      <p:pic>
        <p:nvPicPr>
          <p:cNvPr id="6" name="Picture 5">
            <a:extLst>
              <a:ext uri="{FF2B5EF4-FFF2-40B4-BE49-F238E27FC236}">
                <a16:creationId xmlns="" xmlns:a16="http://schemas.microsoft.com/office/drawing/2014/main" id="{EB881F9B-48CD-48A0-9420-2DD3AC179EE8}"/>
              </a:ext>
            </a:extLst>
          </p:cNvPr>
          <p:cNvPicPr>
            <a:picLocks noChangeAspect="1"/>
          </p:cNvPicPr>
          <p:nvPr/>
        </p:nvPicPr>
        <p:blipFill>
          <a:blip r:embed="rId3"/>
          <a:stretch>
            <a:fillRect/>
          </a:stretch>
        </p:blipFill>
        <p:spPr>
          <a:xfrm>
            <a:off x="1993400" y="2916238"/>
            <a:ext cx="1190625" cy="781050"/>
          </a:xfrm>
          <a:prstGeom prst="rect">
            <a:avLst/>
          </a:prstGeom>
        </p:spPr>
      </p:pic>
      <p:cxnSp>
        <p:nvCxnSpPr>
          <p:cNvPr id="7" name="Straight Arrow Connector 6">
            <a:extLst>
              <a:ext uri="{FF2B5EF4-FFF2-40B4-BE49-F238E27FC236}">
                <a16:creationId xmlns="" xmlns:a16="http://schemas.microsoft.com/office/drawing/2014/main" id="{07EEE981-CDFE-4DEA-A028-941A7EAE0BDA}"/>
              </a:ext>
            </a:extLst>
          </p:cNvPr>
          <p:cNvCxnSpPr>
            <a:cxnSpLocks/>
          </p:cNvCxnSpPr>
          <p:nvPr/>
        </p:nvCxnSpPr>
        <p:spPr>
          <a:xfrm flipV="1">
            <a:off x="3056351" y="1984354"/>
            <a:ext cx="1565753" cy="12024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 xmlns:a16="http://schemas.microsoft.com/office/drawing/2014/main" id="{47766C0E-B92A-4EDD-A0B7-CEE90B8BC280}"/>
              </a:ext>
            </a:extLst>
          </p:cNvPr>
          <p:cNvCxnSpPr>
            <a:cxnSpLocks/>
          </p:cNvCxnSpPr>
          <p:nvPr/>
        </p:nvCxnSpPr>
        <p:spPr>
          <a:xfrm flipV="1">
            <a:off x="3056351" y="2916238"/>
            <a:ext cx="1728591" cy="3905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 xmlns:a16="http://schemas.microsoft.com/office/drawing/2014/main" id="{1B8CD42B-2803-4E18-9DB2-681B98B2B673}"/>
              </a:ext>
            </a:extLst>
          </p:cNvPr>
          <p:cNvCxnSpPr>
            <a:cxnSpLocks/>
          </p:cNvCxnSpPr>
          <p:nvPr/>
        </p:nvCxnSpPr>
        <p:spPr>
          <a:xfrm>
            <a:off x="3056351" y="3306763"/>
            <a:ext cx="1866378" cy="914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 xmlns:a16="http://schemas.microsoft.com/office/drawing/2014/main" id="{975AFDAF-0695-4BD8-8945-673BA06FF225}"/>
              </a:ext>
            </a:extLst>
          </p:cNvPr>
          <p:cNvSpPr txBox="1"/>
          <p:nvPr/>
        </p:nvSpPr>
        <p:spPr>
          <a:xfrm>
            <a:off x="3306871" y="2322556"/>
            <a:ext cx="513568" cy="369332"/>
          </a:xfrm>
          <a:prstGeom prst="rect">
            <a:avLst/>
          </a:prstGeom>
          <a:noFill/>
        </p:spPr>
        <p:txBody>
          <a:bodyPr wrap="square" rtlCol="0">
            <a:spAutoFit/>
          </a:bodyPr>
          <a:lstStyle/>
          <a:p>
            <a:r>
              <a:rPr lang="el-GR" dirty="0"/>
              <a:t>ϵ</a:t>
            </a:r>
            <a:endParaRPr lang="en-IN" dirty="0"/>
          </a:p>
        </p:txBody>
      </p:sp>
      <p:sp>
        <p:nvSpPr>
          <p:cNvPr id="11" name="TextBox 10">
            <a:extLst>
              <a:ext uri="{FF2B5EF4-FFF2-40B4-BE49-F238E27FC236}">
                <a16:creationId xmlns="" xmlns:a16="http://schemas.microsoft.com/office/drawing/2014/main" id="{0683AF7F-2B0F-4D3E-B7ED-2EE4F8A2CFC3}"/>
              </a:ext>
            </a:extLst>
          </p:cNvPr>
          <p:cNvSpPr txBox="1"/>
          <p:nvPr/>
        </p:nvSpPr>
        <p:spPr>
          <a:xfrm>
            <a:off x="3534428" y="2763839"/>
            <a:ext cx="513568" cy="369332"/>
          </a:xfrm>
          <a:prstGeom prst="rect">
            <a:avLst/>
          </a:prstGeom>
          <a:noFill/>
        </p:spPr>
        <p:txBody>
          <a:bodyPr wrap="square" rtlCol="0">
            <a:spAutoFit/>
          </a:bodyPr>
          <a:lstStyle/>
          <a:p>
            <a:r>
              <a:rPr lang="el-GR" dirty="0"/>
              <a:t>ϵ</a:t>
            </a:r>
            <a:endParaRPr lang="en-IN" dirty="0"/>
          </a:p>
        </p:txBody>
      </p:sp>
      <p:sp>
        <p:nvSpPr>
          <p:cNvPr id="19" name="TextBox 18">
            <a:extLst>
              <a:ext uri="{FF2B5EF4-FFF2-40B4-BE49-F238E27FC236}">
                <a16:creationId xmlns="" xmlns:a16="http://schemas.microsoft.com/office/drawing/2014/main" id="{320D8C2D-FC0C-4919-BA74-AEE89B34831A}"/>
              </a:ext>
            </a:extLst>
          </p:cNvPr>
          <p:cNvSpPr txBox="1"/>
          <p:nvPr/>
        </p:nvSpPr>
        <p:spPr>
          <a:xfrm>
            <a:off x="3869836" y="3451727"/>
            <a:ext cx="513568" cy="369332"/>
          </a:xfrm>
          <a:prstGeom prst="rect">
            <a:avLst/>
          </a:prstGeom>
          <a:noFill/>
        </p:spPr>
        <p:txBody>
          <a:bodyPr wrap="square" rtlCol="0">
            <a:spAutoFit/>
          </a:bodyPr>
          <a:lstStyle/>
          <a:p>
            <a:r>
              <a:rPr lang="el-GR" dirty="0"/>
              <a:t>ϵ</a:t>
            </a:r>
            <a:endParaRPr lang="en-IN" dirty="0"/>
          </a:p>
        </p:txBody>
      </p:sp>
    </p:spTree>
    <p:extLst>
      <p:ext uri="{BB962C8B-B14F-4D97-AF65-F5344CB8AC3E}">
        <p14:creationId xmlns:p14="http://schemas.microsoft.com/office/powerpoint/2010/main" val="5943214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 xmlns:a16="http://schemas.microsoft.com/office/drawing/2014/main" id="{BAB622C3-EE27-4855-942C-72D0F63B3E66}"/>
              </a:ext>
            </a:extLst>
          </p:cNvPr>
          <p:cNvGraphicFramePr>
            <a:graphicFrameLocks noGrp="1"/>
          </p:cNvGraphicFramePr>
          <p:nvPr>
            <p:ph idx="1"/>
            <p:extLst>
              <p:ext uri="{D42A27DB-BD31-4B8C-83A1-F6EECF244321}">
                <p14:modId xmlns:p14="http://schemas.microsoft.com/office/powerpoint/2010/main" val="1361414360"/>
              </p:ext>
            </p:extLst>
          </p:nvPr>
        </p:nvGraphicFramePr>
        <p:xfrm>
          <a:off x="818147" y="1825625"/>
          <a:ext cx="8225645" cy="4915017"/>
        </p:xfrm>
        <a:graphic>
          <a:graphicData uri="http://schemas.openxmlformats.org/drawingml/2006/table">
            <a:tbl>
              <a:tblPr firstRow="1" bandRow="1">
                <a:tableStyleId>{5C22544A-7EE6-4342-B048-85BDC9FD1C3A}</a:tableStyleId>
              </a:tblPr>
              <a:tblGrid>
                <a:gridCol w="1435134">
                  <a:extLst>
                    <a:ext uri="{9D8B030D-6E8A-4147-A177-3AD203B41FA5}">
                      <a16:colId xmlns="" xmlns:a16="http://schemas.microsoft.com/office/drawing/2014/main" val="1184526649"/>
                    </a:ext>
                  </a:extLst>
                </a:gridCol>
                <a:gridCol w="1241481">
                  <a:extLst>
                    <a:ext uri="{9D8B030D-6E8A-4147-A177-3AD203B41FA5}">
                      <a16:colId xmlns="" xmlns:a16="http://schemas.microsoft.com/office/drawing/2014/main" val="905027913"/>
                    </a:ext>
                  </a:extLst>
                </a:gridCol>
                <a:gridCol w="1803748">
                  <a:extLst>
                    <a:ext uri="{9D8B030D-6E8A-4147-A177-3AD203B41FA5}">
                      <a16:colId xmlns="" xmlns:a16="http://schemas.microsoft.com/office/drawing/2014/main" val="704045354"/>
                    </a:ext>
                  </a:extLst>
                </a:gridCol>
                <a:gridCol w="3745282">
                  <a:extLst>
                    <a:ext uri="{9D8B030D-6E8A-4147-A177-3AD203B41FA5}">
                      <a16:colId xmlns="" xmlns:a16="http://schemas.microsoft.com/office/drawing/2014/main" val="2859907815"/>
                    </a:ext>
                  </a:extLst>
                </a:gridCol>
              </a:tblGrid>
              <a:tr h="451807">
                <a:tc>
                  <a:txBody>
                    <a:bodyPr/>
                    <a:lstStyle/>
                    <a:p>
                      <a:r>
                        <a:rPr lang="en-IN" dirty="0">
                          <a:solidFill>
                            <a:schemeClr val="tx1"/>
                          </a:solidFill>
                        </a:rPr>
                        <a:t>State</a:t>
                      </a:r>
                    </a:p>
                  </a:txBody>
                  <a:tcPr>
                    <a:solidFill>
                      <a:schemeClr val="bg1"/>
                    </a:solidFill>
                  </a:tcPr>
                </a:tc>
                <a:tc>
                  <a:txBody>
                    <a:bodyPr/>
                    <a:lstStyle/>
                    <a:p>
                      <a:r>
                        <a:rPr lang="en-IN">
                          <a:solidFill>
                            <a:schemeClr val="tx1"/>
                          </a:solidFill>
                        </a:rPr>
                        <a:t>p</a:t>
                      </a:r>
                      <a:endParaRPr lang="en-IN" dirty="0">
                        <a:solidFill>
                          <a:schemeClr val="tx1"/>
                        </a:solidFill>
                      </a:endParaRPr>
                    </a:p>
                  </a:txBody>
                  <a:tcPr>
                    <a:solidFill>
                      <a:schemeClr val="bg1"/>
                    </a:solidFill>
                  </a:tcPr>
                </a:tc>
                <a:tc>
                  <a:txBody>
                    <a:bodyPr/>
                    <a:lstStyle/>
                    <a:p>
                      <a:r>
                        <a:rPr lang="en-IN" dirty="0">
                          <a:solidFill>
                            <a:schemeClr val="tx1"/>
                          </a:solidFill>
                        </a:rPr>
                        <a:t>q</a:t>
                      </a:r>
                    </a:p>
                  </a:txBody>
                  <a:tcPr>
                    <a:solidFill>
                      <a:schemeClr val="bg1"/>
                    </a:solidFill>
                  </a:tcPr>
                </a:tc>
                <a:tc>
                  <a:txBody>
                    <a:bodyPr/>
                    <a:lstStyle/>
                    <a:p>
                      <a:r>
                        <a:rPr lang="en-IN" dirty="0">
                          <a:solidFill>
                            <a:schemeClr val="tx1"/>
                          </a:solidFill>
                        </a:rPr>
                        <a:t>Token found</a:t>
                      </a:r>
                    </a:p>
                  </a:txBody>
                  <a:tcPr>
                    <a:solidFill>
                      <a:schemeClr val="bg1"/>
                    </a:solidFill>
                  </a:tcPr>
                </a:tc>
                <a:extLst>
                  <a:ext uri="{0D108BD9-81ED-4DB2-BD59-A6C34878D82A}">
                    <a16:rowId xmlns="" xmlns:a16="http://schemas.microsoft.com/office/drawing/2014/main" val="3500458445"/>
                  </a:ext>
                </a:extLst>
              </a:tr>
              <a:tr h="451807">
                <a:tc>
                  <a:txBody>
                    <a:bodyPr/>
                    <a:lstStyle/>
                    <a:p>
                      <a:r>
                        <a:rPr lang="en-IN" dirty="0">
                          <a:solidFill>
                            <a:schemeClr val="tx1"/>
                          </a:solidFill>
                        </a:rPr>
                        <a:t>{0, 1, 5, 7}</a:t>
                      </a:r>
                    </a:p>
                  </a:txBody>
                  <a:tcPr>
                    <a:solidFill>
                      <a:schemeClr val="bg1"/>
                    </a:solidFill>
                  </a:tcPr>
                </a:tc>
                <a:tc>
                  <a:txBody>
                    <a:bodyPr/>
                    <a:lstStyle/>
                    <a:p>
                      <a:r>
                        <a:rPr lang="en-IN" dirty="0">
                          <a:solidFill>
                            <a:schemeClr val="tx1"/>
                          </a:solidFill>
                        </a:rPr>
                        <a:t>{2, 7}</a:t>
                      </a:r>
                    </a:p>
                  </a:txBody>
                  <a:tcPr>
                    <a:solidFill>
                      <a:schemeClr val="bg1"/>
                    </a:solidFill>
                  </a:tcPr>
                </a:tc>
                <a:tc>
                  <a:txBody>
                    <a:bodyPr/>
                    <a:lstStyle/>
                    <a:p>
                      <a:r>
                        <a:rPr lang="en-IN" dirty="0">
                          <a:solidFill>
                            <a:schemeClr val="tx1"/>
                          </a:solidFill>
                        </a:rPr>
                        <a:t>{6, 8}</a:t>
                      </a:r>
                    </a:p>
                  </a:txBody>
                  <a:tcPr>
                    <a:solidFill>
                      <a:schemeClr val="bg1"/>
                    </a:solidFill>
                  </a:tcPr>
                </a:tc>
                <a:tc>
                  <a:txBody>
                    <a:bodyPr/>
                    <a:lstStyle/>
                    <a:p>
                      <a:endParaRPr lang="en-IN" dirty="0">
                        <a:solidFill>
                          <a:schemeClr val="tx1"/>
                        </a:solidFill>
                      </a:endParaRPr>
                    </a:p>
                  </a:txBody>
                  <a:tcPr>
                    <a:solidFill>
                      <a:schemeClr val="bg1"/>
                    </a:solidFill>
                  </a:tcPr>
                </a:tc>
                <a:extLst>
                  <a:ext uri="{0D108BD9-81ED-4DB2-BD59-A6C34878D82A}">
                    <a16:rowId xmlns="" xmlns:a16="http://schemas.microsoft.com/office/drawing/2014/main" val="2272335624"/>
                  </a:ext>
                </a:extLst>
              </a:tr>
              <a:tr h="451807">
                <a:tc>
                  <a:txBody>
                    <a:bodyPr/>
                    <a:lstStyle/>
                    <a:p>
                      <a:r>
                        <a:rPr lang="en-IN" dirty="0">
                          <a:solidFill>
                            <a:schemeClr val="tx1"/>
                          </a:solidFill>
                        </a:rPr>
                        <a:t>{2, 7}</a:t>
                      </a:r>
                    </a:p>
                  </a:txBody>
                  <a:tcPr>
                    <a:solidFill>
                      <a:schemeClr val="bg1"/>
                    </a:solidFill>
                  </a:tcPr>
                </a:tc>
                <a:tc>
                  <a:txBody>
                    <a:bodyPr/>
                    <a:lstStyle/>
                    <a:p>
                      <a:r>
                        <a:rPr lang="en-IN" dirty="0">
                          <a:solidFill>
                            <a:schemeClr val="tx1"/>
                          </a:solidFill>
                        </a:rPr>
                        <a:t>{7}</a:t>
                      </a:r>
                    </a:p>
                  </a:txBody>
                  <a:tcPr>
                    <a:solidFill>
                      <a:schemeClr val="bg1"/>
                    </a:solidFill>
                  </a:tcPr>
                </a:tc>
                <a:tc>
                  <a:txBody>
                    <a:bodyPr/>
                    <a:lstStyle/>
                    <a:p>
                      <a:r>
                        <a:rPr lang="en-IN" dirty="0">
                          <a:solidFill>
                            <a:schemeClr val="tx1"/>
                          </a:solidFill>
                        </a:rPr>
                        <a:t>{3, 8}</a:t>
                      </a:r>
                    </a:p>
                  </a:txBody>
                  <a:tcPr>
                    <a:solidFill>
                      <a:schemeClr val="bg1"/>
                    </a:solidFill>
                  </a:tcPr>
                </a:tc>
                <a:tc>
                  <a:txBody>
                    <a:bodyPr/>
                    <a:lstStyle/>
                    <a:p>
                      <a:endParaRPr lang="en-IN" dirty="0">
                        <a:solidFill>
                          <a:schemeClr val="tx1"/>
                        </a:solidFill>
                      </a:endParaRPr>
                    </a:p>
                  </a:txBody>
                  <a:tcPr>
                    <a:solidFill>
                      <a:schemeClr val="bg1"/>
                    </a:solidFill>
                  </a:tcPr>
                </a:tc>
                <a:extLst>
                  <a:ext uri="{0D108BD9-81ED-4DB2-BD59-A6C34878D82A}">
                    <a16:rowId xmlns="" xmlns:a16="http://schemas.microsoft.com/office/drawing/2014/main" val="2691622237"/>
                  </a:ext>
                </a:extLst>
              </a:tr>
              <a:tr h="472208">
                <a:tc>
                  <a:txBody>
                    <a:bodyPr/>
                    <a:lstStyle/>
                    <a:p>
                      <a:r>
                        <a:rPr lang="en-IN" dirty="0">
                          <a:solidFill>
                            <a:schemeClr val="tx1"/>
                          </a:solidFill>
                        </a:rPr>
                        <a:t>{</a:t>
                      </a:r>
                      <a:r>
                        <a:rPr lang="en-IN" u="sng" dirty="0">
                          <a:solidFill>
                            <a:schemeClr val="tx1"/>
                          </a:solidFill>
                        </a:rPr>
                        <a:t>6, 8</a:t>
                      </a:r>
                      <a:r>
                        <a:rPr lang="en-IN" dirty="0">
                          <a:solidFill>
                            <a:schemeClr val="tx1"/>
                          </a:solidFill>
                        </a:rPr>
                        <a:t>}</a:t>
                      </a:r>
                    </a:p>
                  </a:txBody>
                  <a:tcPr>
                    <a:solidFill>
                      <a:schemeClr val="bg1"/>
                    </a:solidFill>
                  </a:tcPr>
                </a:tc>
                <a:tc>
                  <a:txBody>
                    <a:bodyPr/>
                    <a:lstStyle/>
                    <a:p>
                      <a:r>
                        <a:rPr lang="en-IN" dirty="0">
                          <a:solidFill>
                            <a:schemeClr val="tx1"/>
                          </a:solidFill>
                        </a:rPr>
                        <a:t>{6}</a:t>
                      </a:r>
                    </a:p>
                  </a:txBody>
                  <a:tcPr>
                    <a:solidFill>
                      <a:schemeClr val="bg1"/>
                    </a:solidFill>
                  </a:tcPr>
                </a:tc>
                <a:tc>
                  <a:txBody>
                    <a:bodyPr/>
                    <a:lstStyle/>
                    <a:p>
                      <a:r>
                        <a:rPr lang="en-IN" dirty="0">
                          <a:solidFill>
                            <a:schemeClr val="tx1"/>
                          </a:solidFill>
                        </a:rPr>
                        <a:t>{6, 8}</a:t>
                      </a:r>
                    </a:p>
                  </a:txBody>
                  <a:tcPr>
                    <a:solidFill>
                      <a:schemeClr val="bg1"/>
                    </a:solidFill>
                  </a:tcPr>
                </a:tc>
                <a:tc>
                  <a:txBody>
                    <a:bodyPr/>
                    <a:lstStyle/>
                    <a:p>
                      <a:r>
                        <a:rPr lang="en-IN" dirty="0">
                          <a:solidFill>
                            <a:schemeClr val="tx1"/>
                          </a:solidFill>
                        </a:rPr>
                        <a:t>PQ</a:t>
                      </a:r>
                    </a:p>
                  </a:txBody>
                  <a:tcPr>
                    <a:solidFill>
                      <a:schemeClr val="bg1"/>
                    </a:solidFill>
                  </a:tcPr>
                </a:tc>
                <a:extLst>
                  <a:ext uri="{0D108BD9-81ED-4DB2-BD59-A6C34878D82A}">
                    <a16:rowId xmlns="" xmlns:a16="http://schemas.microsoft.com/office/drawing/2014/main" val="1426911177"/>
                  </a:ext>
                </a:extLst>
              </a:tr>
              <a:tr h="451807">
                <a:tc>
                  <a:txBody>
                    <a:bodyPr/>
                    <a:lstStyle/>
                    <a:p>
                      <a:r>
                        <a:rPr lang="en-IN" dirty="0">
                          <a:solidFill>
                            <a:schemeClr val="tx1"/>
                          </a:solidFill>
                        </a:rPr>
                        <a:t>{7}</a:t>
                      </a:r>
                    </a:p>
                  </a:txBody>
                  <a:tcPr>
                    <a:solidFill>
                      <a:schemeClr val="bg1"/>
                    </a:solidFill>
                  </a:tcPr>
                </a:tc>
                <a:tc>
                  <a:txBody>
                    <a:bodyPr/>
                    <a:lstStyle/>
                    <a:p>
                      <a:r>
                        <a:rPr lang="en-IN" dirty="0">
                          <a:solidFill>
                            <a:schemeClr val="tx1"/>
                          </a:solidFill>
                        </a:rPr>
                        <a:t>{7}</a:t>
                      </a:r>
                    </a:p>
                  </a:txBody>
                  <a:tcPr>
                    <a:solidFill>
                      <a:schemeClr val="bg1"/>
                    </a:solidFill>
                  </a:tcPr>
                </a:tc>
                <a:tc>
                  <a:txBody>
                    <a:bodyPr/>
                    <a:lstStyle/>
                    <a:p>
                      <a:r>
                        <a:rPr lang="en-IN" dirty="0">
                          <a:solidFill>
                            <a:schemeClr val="tx1"/>
                          </a:solidFill>
                        </a:rPr>
                        <a:t>{8}</a:t>
                      </a:r>
                    </a:p>
                  </a:txBody>
                  <a:tcPr>
                    <a:solidFill>
                      <a:schemeClr val="bg1"/>
                    </a:solidFill>
                  </a:tcPr>
                </a:tc>
                <a:tc>
                  <a:txBody>
                    <a:bodyPr/>
                    <a:lstStyle/>
                    <a:p>
                      <a:endParaRPr lang="en-IN" dirty="0">
                        <a:solidFill>
                          <a:schemeClr val="tx1"/>
                        </a:solidFill>
                      </a:endParaRPr>
                    </a:p>
                  </a:txBody>
                  <a:tcPr>
                    <a:solidFill>
                      <a:schemeClr val="bg1"/>
                    </a:solidFill>
                  </a:tcPr>
                </a:tc>
                <a:extLst>
                  <a:ext uri="{0D108BD9-81ED-4DB2-BD59-A6C34878D82A}">
                    <a16:rowId xmlns="" xmlns:a16="http://schemas.microsoft.com/office/drawing/2014/main" val="3342911543"/>
                  </a:ext>
                </a:extLst>
              </a:tr>
              <a:tr h="451807">
                <a:tc>
                  <a:txBody>
                    <a:bodyPr/>
                    <a:lstStyle/>
                    <a:p>
                      <a:r>
                        <a:rPr lang="en-IN" dirty="0">
                          <a:solidFill>
                            <a:schemeClr val="tx1"/>
                          </a:solidFill>
                        </a:rPr>
                        <a:t>{</a:t>
                      </a:r>
                      <a:r>
                        <a:rPr lang="en-IN" u="sng" dirty="0">
                          <a:solidFill>
                            <a:schemeClr val="tx1"/>
                          </a:solidFill>
                        </a:rPr>
                        <a:t>3, 8</a:t>
                      </a:r>
                      <a:r>
                        <a:rPr lang="en-IN" dirty="0">
                          <a:solidFill>
                            <a:schemeClr val="tx1"/>
                          </a:solidFill>
                        </a:rPr>
                        <a:t>}</a:t>
                      </a:r>
                    </a:p>
                  </a:txBody>
                  <a:tcPr>
                    <a:solidFill>
                      <a:schemeClr val="bg1"/>
                    </a:solidFill>
                  </a:tcPr>
                </a:tc>
                <a:tc>
                  <a:txBody>
                    <a:bodyPr/>
                    <a:lstStyle/>
                    <a:p>
                      <a:r>
                        <a:rPr lang="en-IN" dirty="0">
                          <a:solidFill>
                            <a:schemeClr val="tx1"/>
                          </a:solidFill>
                        </a:rPr>
                        <a:t>------</a:t>
                      </a:r>
                    </a:p>
                  </a:txBody>
                  <a:tcPr>
                    <a:solidFill>
                      <a:schemeClr val="bg1"/>
                    </a:solidFill>
                  </a:tcPr>
                </a:tc>
                <a:tc>
                  <a:txBody>
                    <a:bodyPr/>
                    <a:lstStyle/>
                    <a:p>
                      <a:r>
                        <a:rPr lang="en-IN" dirty="0">
                          <a:solidFill>
                            <a:schemeClr val="tx1"/>
                          </a:solidFill>
                        </a:rPr>
                        <a:t>{4, 8}</a:t>
                      </a:r>
                    </a:p>
                  </a:txBody>
                  <a:tcPr>
                    <a:solidFill>
                      <a:schemeClr val="bg1"/>
                    </a:solidFill>
                  </a:tcPr>
                </a:tc>
                <a:tc>
                  <a:txBody>
                    <a:bodyPr/>
                    <a:lstStyle/>
                    <a:p>
                      <a:r>
                        <a:rPr lang="en-IN" dirty="0">
                          <a:solidFill>
                            <a:schemeClr val="tx1"/>
                          </a:solidFill>
                        </a:rPr>
                        <a:t>PQ</a:t>
                      </a:r>
                    </a:p>
                  </a:txBody>
                  <a:tcPr>
                    <a:solidFill>
                      <a:schemeClr val="bg1"/>
                    </a:solidFill>
                  </a:tcPr>
                </a:tc>
                <a:extLst>
                  <a:ext uri="{0D108BD9-81ED-4DB2-BD59-A6C34878D82A}">
                    <a16:rowId xmlns="" xmlns:a16="http://schemas.microsoft.com/office/drawing/2014/main" val="2533735380"/>
                  </a:ext>
                </a:extLst>
              </a:tr>
              <a:tr h="451807">
                <a:tc>
                  <a:txBody>
                    <a:bodyPr/>
                    <a:lstStyle/>
                    <a:p>
                      <a:r>
                        <a:rPr lang="en-IN" dirty="0">
                          <a:solidFill>
                            <a:schemeClr val="tx1"/>
                          </a:solidFill>
                        </a:rPr>
                        <a:t>{</a:t>
                      </a:r>
                      <a:r>
                        <a:rPr lang="en-IN" u="sng" dirty="0">
                          <a:solidFill>
                            <a:schemeClr val="tx1"/>
                          </a:solidFill>
                        </a:rPr>
                        <a:t>6</a:t>
                      </a:r>
                      <a:r>
                        <a:rPr lang="en-IN" dirty="0">
                          <a:solidFill>
                            <a:schemeClr val="tx1"/>
                          </a:solidFill>
                        </a:rPr>
                        <a:t>}</a:t>
                      </a:r>
                    </a:p>
                  </a:txBody>
                  <a:tcPr>
                    <a:solidFill>
                      <a:schemeClr val="bg1"/>
                    </a:solidFill>
                  </a:tcPr>
                </a:tc>
                <a:tc>
                  <a:txBody>
                    <a:bodyPr/>
                    <a:lstStyle/>
                    <a:p>
                      <a:r>
                        <a:rPr lang="en-IN" dirty="0">
                          <a:solidFill>
                            <a:schemeClr val="tx1"/>
                          </a:solidFill>
                        </a:rPr>
                        <a:t>{6}</a:t>
                      </a:r>
                    </a:p>
                  </a:txBody>
                  <a:tcPr>
                    <a:solidFill>
                      <a:schemeClr val="bg1"/>
                    </a:solidFill>
                  </a:tcPr>
                </a:tc>
                <a:tc>
                  <a:txBody>
                    <a:bodyPr/>
                    <a:lstStyle/>
                    <a:p>
                      <a:r>
                        <a:rPr lang="en-IN" dirty="0">
                          <a:solidFill>
                            <a:schemeClr val="tx1"/>
                          </a:solidFill>
                        </a:rPr>
                        <a:t>{6}</a:t>
                      </a:r>
                    </a:p>
                  </a:txBody>
                  <a:tcPr>
                    <a:solidFill>
                      <a:schemeClr val="bg1"/>
                    </a:solidFill>
                  </a:tcPr>
                </a:tc>
                <a:tc>
                  <a:txBody>
                    <a:bodyPr/>
                    <a:lstStyle/>
                    <a:p>
                      <a:r>
                        <a:rPr lang="en-IN" dirty="0">
                          <a:solidFill>
                            <a:schemeClr val="tx1"/>
                          </a:solidFill>
                        </a:rPr>
                        <a:t>QP</a:t>
                      </a:r>
                    </a:p>
                  </a:txBody>
                  <a:tcPr>
                    <a:solidFill>
                      <a:schemeClr val="bg1"/>
                    </a:solidFill>
                  </a:tcPr>
                </a:tc>
                <a:extLst>
                  <a:ext uri="{0D108BD9-81ED-4DB2-BD59-A6C34878D82A}">
                    <a16:rowId xmlns="" xmlns:a16="http://schemas.microsoft.com/office/drawing/2014/main" val="2470918678"/>
                  </a:ext>
                </a:extLst>
              </a:tr>
              <a:tr h="4518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rPr>
                        <a:t>{</a:t>
                      </a:r>
                      <a:r>
                        <a:rPr lang="en-IN" u="sng" dirty="0">
                          <a:solidFill>
                            <a:schemeClr val="tx1"/>
                          </a:solidFill>
                        </a:rPr>
                        <a:t>8</a:t>
                      </a:r>
                      <a:r>
                        <a:rPr lang="en-IN" dirty="0">
                          <a:solidFill>
                            <a:schemeClr val="tx1"/>
                          </a:solidFill>
                        </a:rPr>
                        <a:t>}</a:t>
                      </a:r>
                    </a:p>
                    <a:p>
                      <a:endParaRPr lang="en-IN" dirty="0">
                        <a:solidFill>
                          <a:schemeClr val="tx1"/>
                        </a:solidFill>
                      </a:endParaRPr>
                    </a:p>
                  </a:txBody>
                  <a:tcPr>
                    <a:solidFill>
                      <a:schemeClr val="bg1"/>
                    </a:solidFill>
                  </a:tcPr>
                </a:tc>
                <a:tc>
                  <a:txBody>
                    <a:bodyPr/>
                    <a:lstStyle/>
                    <a:p>
                      <a:r>
                        <a:rPr lang="en-IN" dirty="0">
                          <a:solidFill>
                            <a:schemeClr val="tx1"/>
                          </a:solidFill>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rPr>
                        <a:t>{</a:t>
                      </a:r>
                      <a:r>
                        <a:rPr lang="en-IN" u="sng" dirty="0">
                          <a:solidFill>
                            <a:schemeClr val="tx1"/>
                          </a:solidFill>
                        </a:rPr>
                        <a:t>8</a:t>
                      </a:r>
                      <a:r>
                        <a:rPr lang="en-IN" dirty="0">
                          <a:solidFill>
                            <a:schemeClr val="tx1"/>
                          </a:solidFill>
                        </a:rPr>
                        <a:t>}</a:t>
                      </a:r>
                    </a:p>
                    <a:p>
                      <a:endParaRPr lang="en-IN" dirty="0">
                        <a:solidFill>
                          <a:schemeClr val="tx1"/>
                        </a:solidFill>
                      </a:endParaRPr>
                    </a:p>
                  </a:txBody>
                  <a:tcPr>
                    <a:solidFill>
                      <a:schemeClr val="bg1"/>
                    </a:solidFill>
                  </a:tcPr>
                </a:tc>
                <a:tc>
                  <a:txBody>
                    <a:bodyPr/>
                    <a:lstStyle/>
                    <a:p>
                      <a:r>
                        <a:rPr lang="en-IN" dirty="0">
                          <a:solidFill>
                            <a:schemeClr val="tx1"/>
                          </a:solidFill>
                        </a:rPr>
                        <a:t>PQ</a:t>
                      </a:r>
                    </a:p>
                  </a:txBody>
                  <a:tcPr>
                    <a:solidFill>
                      <a:schemeClr val="bg1"/>
                    </a:solidFill>
                  </a:tcPr>
                </a:tc>
                <a:extLst>
                  <a:ext uri="{0D108BD9-81ED-4DB2-BD59-A6C34878D82A}">
                    <a16:rowId xmlns="" xmlns:a16="http://schemas.microsoft.com/office/drawing/2014/main" val="1486435792"/>
                  </a:ext>
                </a:extLst>
              </a:tr>
              <a:tr h="4518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rPr>
                        <a:t>{</a:t>
                      </a:r>
                      <a:r>
                        <a:rPr lang="en-IN" u="sng" dirty="0">
                          <a:solidFill>
                            <a:schemeClr val="tx1"/>
                          </a:solidFill>
                        </a:rPr>
                        <a:t>4, 8</a:t>
                      </a:r>
                      <a:r>
                        <a:rPr lang="en-IN" dirty="0">
                          <a:solidFill>
                            <a:schemeClr val="tx1"/>
                          </a:solidFill>
                        </a:rPr>
                        <a:t>}</a:t>
                      </a:r>
                    </a:p>
                    <a:p>
                      <a:endParaRPr lang="en-IN" dirty="0">
                        <a:solidFill>
                          <a:schemeClr val="tx1"/>
                        </a:solidFill>
                      </a:endParaRPr>
                    </a:p>
                  </a:txBody>
                  <a:tcPr>
                    <a:solidFill>
                      <a:schemeClr val="bg1"/>
                    </a:solidFill>
                  </a:tcPr>
                </a:tc>
                <a:tc>
                  <a:txBody>
                    <a:bodyPr/>
                    <a:lstStyle/>
                    <a:p>
                      <a:r>
                        <a:rPr lang="en-IN" dirty="0">
                          <a:solidFill>
                            <a:schemeClr val="tx1"/>
                          </a:solidFill>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rPr>
                        <a:t>{8}</a:t>
                      </a:r>
                    </a:p>
                    <a:p>
                      <a:endParaRPr lang="en-IN" dirty="0">
                        <a:solidFill>
                          <a:schemeClr val="tx1"/>
                        </a:solidFill>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rPr>
                        <a:t>PQQ</a:t>
                      </a:r>
                    </a:p>
                    <a:p>
                      <a:endParaRPr lang="en-IN" dirty="0">
                        <a:solidFill>
                          <a:schemeClr val="tx1"/>
                        </a:solidFill>
                      </a:endParaRPr>
                    </a:p>
                  </a:txBody>
                  <a:tcPr>
                    <a:solidFill>
                      <a:schemeClr val="bg1"/>
                    </a:solidFill>
                  </a:tcPr>
                </a:tc>
                <a:extLst>
                  <a:ext uri="{0D108BD9-81ED-4DB2-BD59-A6C34878D82A}">
                    <a16:rowId xmlns="" xmlns:a16="http://schemas.microsoft.com/office/drawing/2014/main" val="2547605521"/>
                  </a:ext>
                </a:extLst>
              </a:tr>
              <a:tr h="451807">
                <a:tc>
                  <a:txBody>
                    <a:bodyPr/>
                    <a:lstStyle/>
                    <a:p>
                      <a:endParaRPr lang="en-IN" dirty="0">
                        <a:solidFill>
                          <a:schemeClr val="tx1"/>
                        </a:solidFill>
                      </a:endParaRPr>
                    </a:p>
                  </a:txBody>
                  <a:tcPr>
                    <a:solidFill>
                      <a:schemeClr val="bg1"/>
                    </a:solidFill>
                  </a:tcPr>
                </a:tc>
                <a:tc>
                  <a:txBody>
                    <a:bodyPr/>
                    <a:lstStyle/>
                    <a:p>
                      <a:endParaRPr lang="en-IN" dirty="0">
                        <a:solidFill>
                          <a:schemeClr val="tx1"/>
                        </a:solidFill>
                      </a:endParaRPr>
                    </a:p>
                  </a:txBody>
                  <a:tcPr>
                    <a:solidFill>
                      <a:schemeClr val="bg1"/>
                    </a:solidFill>
                  </a:tcPr>
                </a:tc>
                <a:tc>
                  <a:txBody>
                    <a:bodyPr/>
                    <a:lstStyle/>
                    <a:p>
                      <a:endParaRPr lang="en-IN" dirty="0">
                        <a:solidFill>
                          <a:schemeClr val="tx1"/>
                        </a:solidFill>
                      </a:endParaRPr>
                    </a:p>
                  </a:txBody>
                  <a:tcPr>
                    <a:solidFill>
                      <a:schemeClr val="bg1"/>
                    </a:solidFill>
                  </a:tcPr>
                </a:tc>
                <a:tc>
                  <a:txBody>
                    <a:bodyPr/>
                    <a:lstStyle/>
                    <a:p>
                      <a:endParaRPr lang="en-IN" dirty="0">
                        <a:solidFill>
                          <a:schemeClr val="tx1"/>
                        </a:solidFill>
                      </a:endParaRPr>
                    </a:p>
                  </a:txBody>
                  <a:tcPr>
                    <a:solidFill>
                      <a:schemeClr val="bg1"/>
                    </a:solidFill>
                  </a:tcPr>
                </a:tc>
                <a:extLst>
                  <a:ext uri="{0D108BD9-81ED-4DB2-BD59-A6C34878D82A}">
                    <a16:rowId xmlns="" xmlns:a16="http://schemas.microsoft.com/office/drawing/2014/main" val="4136472881"/>
                  </a:ext>
                </a:extLst>
              </a:tr>
            </a:tbl>
          </a:graphicData>
        </a:graphic>
      </p:graphicFrame>
    </p:spTree>
    <p:extLst>
      <p:ext uri="{BB962C8B-B14F-4D97-AF65-F5344CB8AC3E}">
        <p14:creationId xmlns:p14="http://schemas.microsoft.com/office/powerpoint/2010/main" val="34185746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0495304D-0C39-48E3-A6FD-C11A4F613BC4}"/>
              </a:ext>
            </a:extLst>
          </p:cNvPr>
          <p:cNvPicPr>
            <a:picLocks noChangeAspect="1"/>
          </p:cNvPicPr>
          <p:nvPr/>
        </p:nvPicPr>
        <p:blipFill>
          <a:blip r:embed="rId2"/>
          <a:stretch>
            <a:fillRect/>
          </a:stretch>
        </p:blipFill>
        <p:spPr>
          <a:xfrm>
            <a:off x="2419807" y="1479310"/>
            <a:ext cx="6152693" cy="4187761"/>
          </a:xfrm>
          <a:prstGeom prst="rect">
            <a:avLst/>
          </a:prstGeom>
        </p:spPr>
      </p:pic>
      <p:sp>
        <p:nvSpPr>
          <p:cNvPr id="6" name="TextBox 5">
            <a:extLst>
              <a:ext uri="{FF2B5EF4-FFF2-40B4-BE49-F238E27FC236}">
                <a16:creationId xmlns="" xmlns:a16="http://schemas.microsoft.com/office/drawing/2014/main" id="{3AAB0BFF-FCE7-4ED3-91E3-6347BD42BBF4}"/>
              </a:ext>
            </a:extLst>
          </p:cNvPr>
          <p:cNvSpPr txBox="1"/>
          <p:nvPr/>
        </p:nvSpPr>
        <p:spPr>
          <a:xfrm>
            <a:off x="3900488" y="2804873"/>
            <a:ext cx="385762" cy="369332"/>
          </a:xfrm>
          <a:prstGeom prst="rect">
            <a:avLst/>
          </a:prstGeom>
          <a:noFill/>
        </p:spPr>
        <p:txBody>
          <a:bodyPr wrap="square" rtlCol="0">
            <a:spAutoFit/>
          </a:bodyPr>
          <a:lstStyle/>
          <a:p>
            <a:r>
              <a:rPr lang="en-IN" dirty="0"/>
              <a:t>p</a:t>
            </a:r>
          </a:p>
        </p:txBody>
      </p:sp>
      <p:sp>
        <p:nvSpPr>
          <p:cNvPr id="8" name="TextBox 7">
            <a:extLst>
              <a:ext uri="{FF2B5EF4-FFF2-40B4-BE49-F238E27FC236}">
                <a16:creationId xmlns="" xmlns:a16="http://schemas.microsoft.com/office/drawing/2014/main" id="{62E75C85-7CC8-4BD3-A64B-1F20BC8D6744}"/>
              </a:ext>
            </a:extLst>
          </p:cNvPr>
          <p:cNvSpPr txBox="1"/>
          <p:nvPr/>
        </p:nvSpPr>
        <p:spPr>
          <a:xfrm>
            <a:off x="5303272" y="2255815"/>
            <a:ext cx="385762" cy="369332"/>
          </a:xfrm>
          <a:prstGeom prst="rect">
            <a:avLst/>
          </a:prstGeom>
          <a:noFill/>
        </p:spPr>
        <p:txBody>
          <a:bodyPr wrap="square" rtlCol="0">
            <a:spAutoFit/>
          </a:bodyPr>
          <a:lstStyle/>
          <a:p>
            <a:r>
              <a:rPr lang="en-IN" dirty="0"/>
              <a:t>p</a:t>
            </a:r>
          </a:p>
        </p:txBody>
      </p:sp>
      <p:sp>
        <p:nvSpPr>
          <p:cNvPr id="10" name="TextBox 9">
            <a:extLst>
              <a:ext uri="{FF2B5EF4-FFF2-40B4-BE49-F238E27FC236}">
                <a16:creationId xmlns="" xmlns:a16="http://schemas.microsoft.com/office/drawing/2014/main" id="{6473AA6E-E246-47B2-ADCF-A6A77DF91BB9}"/>
              </a:ext>
            </a:extLst>
          </p:cNvPr>
          <p:cNvSpPr txBox="1"/>
          <p:nvPr/>
        </p:nvSpPr>
        <p:spPr>
          <a:xfrm>
            <a:off x="6096000" y="1479310"/>
            <a:ext cx="385762" cy="369332"/>
          </a:xfrm>
          <a:prstGeom prst="rect">
            <a:avLst/>
          </a:prstGeom>
          <a:noFill/>
        </p:spPr>
        <p:txBody>
          <a:bodyPr wrap="square" rtlCol="0">
            <a:spAutoFit/>
          </a:bodyPr>
          <a:lstStyle/>
          <a:p>
            <a:r>
              <a:rPr lang="en-IN" dirty="0"/>
              <a:t>p</a:t>
            </a:r>
          </a:p>
        </p:txBody>
      </p:sp>
      <p:sp>
        <p:nvSpPr>
          <p:cNvPr id="12" name="TextBox 11">
            <a:extLst>
              <a:ext uri="{FF2B5EF4-FFF2-40B4-BE49-F238E27FC236}">
                <a16:creationId xmlns="" xmlns:a16="http://schemas.microsoft.com/office/drawing/2014/main" id="{18C67017-DF70-4F46-BD9B-CEEC87918D7C}"/>
              </a:ext>
            </a:extLst>
          </p:cNvPr>
          <p:cNvSpPr txBox="1"/>
          <p:nvPr/>
        </p:nvSpPr>
        <p:spPr>
          <a:xfrm rot="10800000" flipV="1">
            <a:off x="5204126" y="4328531"/>
            <a:ext cx="353041" cy="370914"/>
          </a:xfrm>
          <a:prstGeom prst="rect">
            <a:avLst/>
          </a:prstGeom>
          <a:noFill/>
        </p:spPr>
        <p:txBody>
          <a:bodyPr wrap="square" rtlCol="0">
            <a:spAutoFit/>
          </a:bodyPr>
          <a:lstStyle/>
          <a:p>
            <a:r>
              <a:rPr lang="en-IN" dirty="0"/>
              <a:t>p</a:t>
            </a:r>
          </a:p>
        </p:txBody>
      </p:sp>
      <p:sp>
        <p:nvSpPr>
          <p:cNvPr id="13" name="TextBox 12">
            <a:extLst>
              <a:ext uri="{FF2B5EF4-FFF2-40B4-BE49-F238E27FC236}">
                <a16:creationId xmlns="" xmlns:a16="http://schemas.microsoft.com/office/drawing/2014/main" id="{352752CA-AA1C-4C32-8027-D8F935F59558}"/>
              </a:ext>
            </a:extLst>
          </p:cNvPr>
          <p:cNvSpPr txBox="1"/>
          <p:nvPr/>
        </p:nvSpPr>
        <p:spPr>
          <a:xfrm>
            <a:off x="3900488" y="3739332"/>
            <a:ext cx="483622" cy="369332"/>
          </a:xfrm>
          <a:prstGeom prst="rect">
            <a:avLst/>
          </a:prstGeom>
          <a:noFill/>
        </p:spPr>
        <p:txBody>
          <a:bodyPr wrap="square" rtlCol="0">
            <a:spAutoFit/>
          </a:bodyPr>
          <a:lstStyle/>
          <a:p>
            <a:r>
              <a:rPr lang="en-IN" dirty="0"/>
              <a:t>q</a:t>
            </a:r>
          </a:p>
        </p:txBody>
      </p:sp>
      <p:sp>
        <p:nvSpPr>
          <p:cNvPr id="14" name="TextBox 13">
            <a:extLst>
              <a:ext uri="{FF2B5EF4-FFF2-40B4-BE49-F238E27FC236}">
                <a16:creationId xmlns="" xmlns:a16="http://schemas.microsoft.com/office/drawing/2014/main" id="{357C8214-1047-4B38-B614-0924E1725D92}"/>
              </a:ext>
            </a:extLst>
          </p:cNvPr>
          <p:cNvSpPr txBox="1"/>
          <p:nvPr/>
        </p:nvSpPr>
        <p:spPr>
          <a:xfrm>
            <a:off x="4797468" y="3604395"/>
            <a:ext cx="406657" cy="369332"/>
          </a:xfrm>
          <a:prstGeom prst="rect">
            <a:avLst/>
          </a:prstGeom>
          <a:noFill/>
        </p:spPr>
        <p:txBody>
          <a:bodyPr wrap="square" rtlCol="0">
            <a:spAutoFit/>
          </a:bodyPr>
          <a:lstStyle/>
          <a:p>
            <a:r>
              <a:rPr lang="en-IN" dirty="0"/>
              <a:t>q</a:t>
            </a:r>
          </a:p>
        </p:txBody>
      </p:sp>
      <p:sp>
        <p:nvSpPr>
          <p:cNvPr id="15" name="TextBox 14">
            <a:extLst>
              <a:ext uri="{FF2B5EF4-FFF2-40B4-BE49-F238E27FC236}">
                <a16:creationId xmlns="" xmlns:a16="http://schemas.microsoft.com/office/drawing/2014/main" id="{62229DA8-DD6B-4056-819D-4352FBBE1E95}"/>
              </a:ext>
            </a:extLst>
          </p:cNvPr>
          <p:cNvSpPr txBox="1"/>
          <p:nvPr/>
        </p:nvSpPr>
        <p:spPr>
          <a:xfrm>
            <a:off x="6876789" y="5102783"/>
            <a:ext cx="601249" cy="369332"/>
          </a:xfrm>
          <a:prstGeom prst="rect">
            <a:avLst/>
          </a:prstGeom>
          <a:noFill/>
        </p:spPr>
        <p:txBody>
          <a:bodyPr wrap="square" rtlCol="0">
            <a:spAutoFit/>
          </a:bodyPr>
          <a:lstStyle/>
          <a:p>
            <a:r>
              <a:rPr lang="en-IN" dirty="0"/>
              <a:t>p, q</a:t>
            </a:r>
          </a:p>
        </p:txBody>
      </p:sp>
      <p:sp>
        <p:nvSpPr>
          <p:cNvPr id="16" name="TextBox 15">
            <a:extLst>
              <a:ext uri="{FF2B5EF4-FFF2-40B4-BE49-F238E27FC236}">
                <a16:creationId xmlns="" xmlns:a16="http://schemas.microsoft.com/office/drawing/2014/main" id="{485DFF61-AFFA-49FC-A368-344EDA34C07C}"/>
              </a:ext>
            </a:extLst>
          </p:cNvPr>
          <p:cNvSpPr txBox="1"/>
          <p:nvPr/>
        </p:nvSpPr>
        <p:spPr>
          <a:xfrm>
            <a:off x="8430016" y="1848642"/>
            <a:ext cx="385762" cy="369332"/>
          </a:xfrm>
          <a:prstGeom prst="rect">
            <a:avLst/>
          </a:prstGeom>
          <a:noFill/>
        </p:spPr>
        <p:txBody>
          <a:bodyPr wrap="square" rtlCol="0">
            <a:spAutoFit/>
          </a:bodyPr>
          <a:lstStyle/>
          <a:p>
            <a:r>
              <a:rPr lang="en-IN" dirty="0"/>
              <a:t>q</a:t>
            </a:r>
          </a:p>
        </p:txBody>
      </p:sp>
      <p:sp>
        <p:nvSpPr>
          <p:cNvPr id="17" name="TextBox 16">
            <a:extLst>
              <a:ext uri="{FF2B5EF4-FFF2-40B4-BE49-F238E27FC236}">
                <a16:creationId xmlns="" xmlns:a16="http://schemas.microsoft.com/office/drawing/2014/main" id="{0115370A-361C-4FAF-9584-7F637230B56A}"/>
              </a:ext>
            </a:extLst>
          </p:cNvPr>
          <p:cNvSpPr txBox="1"/>
          <p:nvPr/>
        </p:nvSpPr>
        <p:spPr>
          <a:xfrm>
            <a:off x="6876789" y="3429000"/>
            <a:ext cx="601249" cy="369332"/>
          </a:xfrm>
          <a:prstGeom prst="rect">
            <a:avLst/>
          </a:prstGeom>
          <a:noFill/>
        </p:spPr>
        <p:txBody>
          <a:bodyPr wrap="square" rtlCol="0">
            <a:spAutoFit/>
          </a:bodyPr>
          <a:lstStyle/>
          <a:p>
            <a:r>
              <a:rPr lang="en-IN" dirty="0"/>
              <a:t>q</a:t>
            </a:r>
          </a:p>
        </p:txBody>
      </p:sp>
      <p:sp>
        <p:nvSpPr>
          <p:cNvPr id="18" name="TextBox 17">
            <a:extLst>
              <a:ext uri="{FF2B5EF4-FFF2-40B4-BE49-F238E27FC236}">
                <a16:creationId xmlns="" xmlns:a16="http://schemas.microsoft.com/office/drawing/2014/main" id="{6341C0AF-8489-4A63-AD26-97479D31AD33}"/>
              </a:ext>
            </a:extLst>
          </p:cNvPr>
          <p:cNvSpPr txBox="1"/>
          <p:nvPr/>
        </p:nvSpPr>
        <p:spPr>
          <a:xfrm>
            <a:off x="7808412" y="3039268"/>
            <a:ext cx="764088" cy="369332"/>
          </a:xfrm>
          <a:prstGeom prst="rect">
            <a:avLst/>
          </a:prstGeom>
          <a:noFill/>
        </p:spPr>
        <p:txBody>
          <a:bodyPr wrap="square" rtlCol="0">
            <a:spAutoFit/>
          </a:bodyPr>
          <a:lstStyle/>
          <a:p>
            <a:r>
              <a:rPr lang="en-IN" dirty="0"/>
              <a:t>q</a:t>
            </a:r>
          </a:p>
        </p:txBody>
      </p:sp>
      <p:sp>
        <p:nvSpPr>
          <p:cNvPr id="19" name="TextBox 18">
            <a:extLst>
              <a:ext uri="{FF2B5EF4-FFF2-40B4-BE49-F238E27FC236}">
                <a16:creationId xmlns="" xmlns:a16="http://schemas.microsoft.com/office/drawing/2014/main" id="{B259F758-66EB-4362-833F-3FDD8008FFCA}"/>
              </a:ext>
            </a:extLst>
          </p:cNvPr>
          <p:cNvSpPr txBox="1"/>
          <p:nvPr/>
        </p:nvSpPr>
        <p:spPr>
          <a:xfrm>
            <a:off x="5496153" y="2989539"/>
            <a:ext cx="599847" cy="369332"/>
          </a:xfrm>
          <a:prstGeom prst="rect">
            <a:avLst/>
          </a:prstGeom>
          <a:noFill/>
        </p:spPr>
        <p:txBody>
          <a:bodyPr wrap="square" rtlCol="0">
            <a:spAutoFit/>
          </a:bodyPr>
          <a:lstStyle/>
          <a:p>
            <a:r>
              <a:rPr lang="en-IN" dirty="0"/>
              <a:t>q</a:t>
            </a:r>
          </a:p>
        </p:txBody>
      </p:sp>
    </p:spTree>
    <p:extLst>
      <p:ext uri="{BB962C8B-B14F-4D97-AF65-F5344CB8AC3E}">
        <p14:creationId xmlns:p14="http://schemas.microsoft.com/office/powerpoint/2010/main" val="317114253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097F14B-DC16-4DA9-9034-E51C01839DF4}"/>
              </a:ext>
            </a:extLst>
          </p:cNvPr>
          <p:cNvSpPr>
            <a:spLocks noGrp="1"/>
          </p:cNvSpPr>
          <p:nvPr>
            <p:ph idx="1"/>
          </p:nvPr>
        </p:nvSpPr>
        <p:spPr>
          <a:xfrm>
            <a:off x="838200" y="1034143"/>
            <a:ext cx="10515600" cy="5142820"/>
          </a:xfrm>
        </p:spPr>
        <p:txBody>
          <a:bodyPr/>
          <a:lstStyle/>
          <a:p>
            <a:r>
              <a:rPr lang="en-IN" dirty="0"/>
              <a:t>ND2019</a:t>
            </a:r>
          </a:p>
          <a:p>
            <a:endParaRPr lang="en-IN" dirty="0"/>
          </a:p>
          <a:p>
            <a:endParaRPr lang="en-IN" dirty="0"/>
          </a:p>
          <a:p>
            <a:r>
              <a:rPr lang="en-IN" dirty="0" smtClean="0"/>
              <a:t>Aug2020</a:t>
            </a:r>
          </a:p>
          <a:p>
            <a:endParaRPr lang="en-IN" dirty="0"/>
          </a:p>
          <a:p>
            <a:endParaRPr lang="en-IN" dirty="0" smtClean="0"/>
          </a:p>
          <a:p>
            <a:r>
              <a:rPr lang="en-IN" dirty="0" smtClean="0"/>
              <a:t>Oct 2020/Aug 2021</a:t>
            </a:r>
            <a:endParaRPr lang="en-IN" dirty="0"/>
          </a:p>
        </p:txBody>
      </p:sp>
      <p:pic>
        <p:nvPicPr>
          <p:cNvPr id="5" name="Picture 4">
            <a:extLst>
              <a:ext uri="{FF2B5EF4-FFF2-40B4-BE49-F238E27FC236}">
                <a16:creationId xmlns="" xmlns:a16="http://schemas.microsoft.com/office/drawing/2014/main" id="{8690744A-E15F-4F6A-B803-DA6FB4BE86C1}"/>
              </a:ext>
            </a:extLst>
          </p:cNvPr>
          <p:cNvPicPr>
            <a:picLocks noChangeAspect="1"/>
          </p:cNvPicPr>
          <p:nvPr/>
        </p:nvPicPr>
        <p:blipFill>
          <a:blip r:embed="rId2"/>
          <a:stretch>
            <a:fillRect/>
          </a:stretch>
        </p:blipFill>
        <p:spPr>
          <a:xfrm>
            <a:off x="740229" y="1588345"/>
            <a:ext cx="10182225" cy="685800"/>
          </a:xfrm>
          <a:prstGeom prst="rect">
            <a:avLst/>
          </a:prstGeom>
        </p:spPr>
      </p:pic>
      <p:pic>
        <p:nvPicPr>
          <p:cNvPr id="7" name="Picture 6">
            <a:extLst>
              <a:ext uri="{FF2B5EF4-FFF2-40B4-BE49-F238E27FC236}">
                <a16:creationId xmlns="" xmlns:a16="http://schemas.microsoft.com/office/drawing/2014/main" id="{FA180BF3-E506-44D3-AA09-41084C52262E}"/>
              </a:ext>
            </a:extLst>
          </p:cNvPr>
          <p:cNvPicPr>
            <a:picLocks noChangeAspect="1"/>
          </p:cNvPicPr>
          <p:nvPr/>
        </p:nvPicPr>
        <p:blipFill>
          <a:blip r:embed="rId3"/>
          <a:stretch>
            <a:fillRect/>
          </a:stretch>
        </p:blipFill>
        <p:spPr>
          <a:xfrm>
            <a:off x="923925" y="3291228"/>
            <a:ext cx="10429875" cy="628650"/>
          </a:xfrm>
          <a:prstGeom prst="rect">
            <a:avLst/>
          </a:prstGeom>
        </p:spPr>
      </p:pic>
      <p:sp>
        <p:nvSpPr>
          <p:cNvPr id="6" name="Title 1">
            <a:extLst>
              <a:ext uri="{FF2B5EF4-FFF2-40B4-BE49-F238E27FC236}">
                <a16:creationId xmlns="" xmlns:a16="http://schemas.microsoft.com/office/drawing/2014/main" id="{7CBF1A94-A232-48CC-8BD0-86E3CAA40953}"/>
              </a:ext>
            </a:extLst>
          </p:cNvPr>
          <p:cNvSpPr>
            <a:spLocks noGrp="1"/>
          </p:cNvSpPr>
          <p:nvPr>
            <p:ph type="title"/>
          </p:nvPr>
        </p:nvSpPr>
        <p:spPr>
          <a:xfrm>
            <a:off x="740229" y="190954"/>
            <a:ext cx="10515600" cy="708936"/>
          </a:xfrm>
        </p:spPr>
        <p:txBody>
          <a:bodyPr/>
          <a:lstStyle/>
          <a:p>
            <a:r>
              <a:rPr lang="en-IN" dirty="0" smtClean="0"/>
              <a:t>Questions</a:t>
            </a:r>
            <a:endParaRPr lang="en-IN" dirty="0"/>
          </a:p>
        </p:txBody>
      </p:sp>
      <p:pic>
        <p:nvPicPr>
          <p:cNvPr id="2" name="Picture 1"/>
          <p:cNvPicPr>
            <a:picLocks noChangeAspect="1"/>
          </p:cNvPicPr>
          <p:nvPr/>
        </p:nvPicPr>
        <p:blipFill>
          <a:blip r:embed="rId4"/>
          <a:stretch>
            <a:fillRect/>
          </a:stretch>
        </p:blipFill>
        <p:spPr>
          <a:xfrm>
            <a:off x="838200" y="4648370"/>
            <a:ext cx="9906000" cy="800100"/>
          </a:xfrm>
          <a:prstGeom prst="rect">
            <a:avLst/>
          </a:prstGeom>
        </p:spPr>
      </p:pic>
      <p:pic>
        <p:nvPicPr>
          <p:cNvPr id="4" name="Picture 3"/>
          <p:cNvPicPr>
            <a:picLocks noChangeAspect="1"/>
          </p:cNvPicPr>
          <p:nvPr/>
        </p:nvPicPr>
        <p:blipFill>
          <a:blip r:embed="rId5"/>
          <a:stretch>
            <a:fillRect/>
          </a:stretch>
        </p:blipFill>
        <p:spPr>
          <a:xfrm>
            <a:off x="838200" y="5599654"/>
            <a:ext cx="9305925" cy="723900"/>
          </a:xfrm>
          <a:prstGeom prst="rect">
            <a:avLst/>
          </a:prstGeom>
        </p:spPr>
      </p:pic>
    </p:spTree>
    <p:extLst>
      <p:ext uri="{BB962C8B-B14F-4D97-AF65-F5344CB8AC3E}">
        <p14:creationId xmlns:p14="http://schemas.microsoft.com/office/powerpoint/2010/main" val="3602724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50371"/>
            <a:ext cx="10515600" cy="5926592"/>
          </a:xfrm>
        </p:spPr>
        <p:txBody>
          <a:bodyPr/>
          <a:lstStyle/>
          <a:p>
            <a:r>
              <a:rPr lang="en-IN" dirty="0" smtClean="0"/>
              <a:t>Jan 2021</a:t>
            </a:r>
            <a:endParaRPr lang="en-GB" dirty="0"/>
          </a:p>
        </p:txBody>
      </p:sp>
      <p:pic>
        <p:nvPicPr>
          <p:cNvPr id="4" name="Picture 3"/>
          <p:cNvPicPr>
            <a:picLocks noChangeAspect="1"/>
          </p:cNvPicPr>
          <p:nvPr/>
        </p:nvPicPr>
        <p:blipFill>
          <a:blip r:embed="rId2"/>
          <a:stretch>
            <a:fillRect/>
          </a:stretch>
        </p:blipFill>
        <p:spPr>
          <a:xfrm>
            <a:off x="1070202" y="1023257"/>
            <a:ext cx="9267825" cy="1219200"/>
          </a:xfrm>
          <a:prstGeom prst="rect">
            <a:avLst/>
          </a:prstGeom>
        </p:spPr>
      </p:pic>
      <p:pic>
        <p:nvPicPr>
          <p:cNvPr id="5" name="Picture 4"/>
          <p:cNvPicPr>
            <a:picLocks noChangeAspect="1"/>
          </p:cNvPicPr>
          <p:nvPr/>
        </p:nvPicPr>
        <p:blipFill>
          <a:blip r:embed="rId3"/>
          <a:stretch>
            <a:fillRect/>
          </a:stretch>
        </p:blipFill>
        <p:spPr>
          <a:xfrm>
            <a:off x="1070202" y="2773815"/>
            <a:ext cx="9417215" cy="2473099"/>
          </a:xfrm>
          <a:prstGeom prst="rect">
            <a:avLst/>
          </a:prstGeom>
        </p:spPr>
      </p:pic>
    </p:spTree>
    <p:extLst>
      <p:ext uri="{BB962C8B-B14F-4D97-AF65-F5344CB8AC3E}">
        <p14:creationId xmlns:p14="http://schemas.microsoft.com/office/powerpoint/2010/main" val="9301994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BF1A94-A232-48CC-8BD0-86E3CAA40953}"/>
              </a:ext>
            </a:extLst>
          </p:cNvPr>
          <p:cNvSpPr>
            <a:spLocks noGrp="1"/>
          </p:cNvSpPr>
          <p:nvPr>
            <p:ph type="title"/>
          </p:nvPr>
        </p:nvSpPr>
        <p:spPr/>
        <p:txBody>
          <a:bodyPr/>
          <a:lstStyle/>
          <a:p>
            <a:r>
              <a:rPr lang="en-IN" dirty="0"/>
              <a:t>More Questions</a:t>
            </a:r>
          </a:p>
        </p:txBody>
      </p:sp>
      <p:sp>
        <p:nvSpPr>
          <p:cNvPr id="3" name="Content Placeholder 2">
            <a:extLst>
              <a:ext uri="{FF2B5EF4-FFF2-40B4-BE49-F238E27FC236}">
                <a16:creationId xmlns="" xmlns:a16="http://schemas.microsoft.com/office/drawing/2014/main" id="{831334F3-147B-48A4-B542-D94AF3C2FA76}"/>
              </a:ext>
            </a:extLst>
          </p:cNvPr>
          <p:cNvSpPr>
            <a:spLocks noGrp="1"/>
          </p:cNvSpPr>
          <p:nvPr>
            <p:ph idx="1"/>
          </p:nvPr>
        </p:nvSpPr>
        <p:spPr/>
        <p:txBody>
          <a:bodyPr/>
          <a:lstStyle/>
          <a:p>
            <a:r>
              <a:rPr lang="en-IN" dirty="0"/>
              <a:t>Explain input buffering in detail.					         [5]</a:t>
            </a:r>
          </a:p>
          <a:p>
            <a:r>
              <a:rPr lang="en-IN" dirty="0"/>
              <a:t>Explain the use of a sentinel character in input buffering.                   [4]</a:t>
            </a:r>
          </a:p>
        </p:txBody>
      </p:sp>
      <p:pic>
        <p:nvPicPr>
          <p:cNvPr id="5" name="Picture 4">
            <a:extLst>
              <a:ext uri="{FF2B5EF4-FFF2-40B4-BE49-F238E27FC236}">
                <a16:creationId xmlns="" xmlns:a16="http://schemas.microsoft.com/office/drawing/2014/main" id="{9A93A2DB-7810-4D23-9C76-8EB8E1E82BBB}"/>
              </a:ext>
            </a:extLst>
          </p:cNvPr>
          <p:cNvPicPr>
            <a:picLocks noChangeAspect="1"/>
          </p:cNvPicPr>
          <p:nvPr/>
        </p:nvPicPr>
        <p:blipFill>
          <a:blip r:embed="rId2"/>
          <a:stretch>
            <a:fillRect/>
          </a:stretch>
        </p:blipFill>
        <p:spPr>
          <a:xfrm>
            <a:off x="950021" y="2819400"/>
            <a:ext cx="8757649" cy="2269188"/>
          </a:xfrm>
          <a:prstGeom prst="rect">
            <a:avLst/>
          </a:prstGeom>
        </p:spPr>
      </p:pic>
      <p:pic>
        <p:nvPicPr>
          <p:cNvPr id="6" name="Picture 5"/>
          <p:cNvPicPr>
            <a:picLocks noChangeAspect="1"/>
          </p:cNvPicPr>
          <p:nvPr/>
        </p:nvPicPr>
        <p:blipFill>
          <a:blip r:embed="rId3"/>
          <a:stretch>
            <a:fillRect/>
          </a:stretch>
        </p:blipFill>
        <p:spPr>
          <a:xfrm>
            <a:off x="1036184" y="5648975"/>
            <a:ext cx="6810375" cy="866775"/>
          </a:xfrm>
          <a:prstGeom prst="rect">
            <a:avLst/>
          </a:prstGeom>
        </p:spPr>
      </p:pic>
    </p:spTree>
    <p:extLst>
      <p:ext uri="{BB962C8B-B14F-4D97-AF65-F5344CB8AC3E}">
        <p14:creationId xmlns:p14="http://schemas.microsoft.com/office/powerpoint/2010/main" val="20628174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0275DBD-5159-4B13-AE28-BC585B829285}"/>
              </a:ext>
            </a:extLst>
          </p:cNvPr>
          <p:cNvPicPr>
            <a:picLocks noChangeAspect="1"/>
          </p:cNvPicPr>
          <p:nvPr/>
        </p:nvPicPr>
        <p:blipFill>
          <a:blip r:embed="rId2"/>
          <a:stretch>
            <a:fillRect/>
          </a:stretch>
        </p:blipFill>
        <p:spPr>
          <a:xfrm>
            <a:off x="838200" y="525766"/>
            <a:ext cx="10699134" cy="4184019"/>
          </a:xfrm>
          <a:prstGeom prst="rect">
            <a:avLst/>
          </a:prstGeom>
        </p:spPr>
      </p:pic>
    </p:spTree>
    <p:extLst>
      <p:ext uri="{BB962C8B-B14F-4D97-AF65-F5344CB8AC3E}">
        <p14:creationId xmlns:p14="http://schemas.microsoft.com/office/powerpoint/2010/main" val="27701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979E82F-C8F8-4073-837E-DB0D8244C0B7}"/>
              </a:ext>
            </a:extLst>
          </p:cNvPr>
          <p:cNvSpPr>
            <a:spLocks noGrp="1"/>
          </p:cNvSpPr>
          <p:nvPr>
            <p:ph idx="1"/>
          </p:nvPr>
        </p:nvSpPr>
        <p:spPr>
          <a:xfrm>
            <a:off x="134228" y="84770"/>
            <a:ext cx="11183112" cy="5666324"/>
          </a:xfrm>
        </p:spPr>
        <p:txBody>
          <a:bodyPr/>
          <a:lstStyle/>
          <a:p>
            <a:r>
              <a:rPr lang="en-IN" dirty="0"/>
              <a:t>Example, Front End</a:t>
            </a:r>
          </a:p>
        </p:txBody>
      </p:sp>
      <p:pic>
        <p:nvPicPr>
          <p:cNvPr id="7" name="Picture 6">
            <a:extLst>
              <a:ext uri="{FF2B5EF4-FFF2-40B4-BE49-F238E27FC236}">
                <a16:creationId xmlns="" xmlns:a16="http://schemas.microsoft.com/office/drawing/2014/main" id="{81AF3D19-7B0B-47BC-A2E2-7AA5AE8C5AA7}"/>
              </a:ext>
            </a:extLst>
          </p:cNvPr>
          <p:cNvPicPr>
            <a:picLocks noChangeAspect="1"/>
          </p:cNvPicPr>
          <p:nvPr/>
        </p:nvPicPr>
        <p:blipFill>
          <a:blip r:embed="rId2"/>
          <a:stretch>
            <a:fillRect/>
          </a:stretch>
        </p:blipFill>
        <p:spPr>
          <a:xfrm>
            <a:off x="3391706" y="59324"/>
            <a:ext cx="6502235" cy="1215371"/>
          </a:xfrm>
          <a:prstGeom prst="rect">
            <a:avLst/>
          </a:prstGeom>
        </p:spPr>
      </p:pic>
      <p:pic>
        <p:nvPicPr>
          <p:cNvPr id="9" name="Picture 8">
            <a:extLst>
              <a:ext uri="{FF2B5EF4-FFF2-40B4-BE49-F238E27FC236}">
                <a16:creationId xmlns="" xmlns:a16="http://schemas.microsoft.com/office/drawing/2014/main" id="{BA7D1E51-E18F-4342-B6E5-7FCEC3219D71}"/>
              </a:ext>
            </a:extLst>
          </p:cNvPr>
          <p:cNvPicPr>
            <a:picLocks noChangeAspect="1"/>
          </p:cNvPicPr>
          <p:nvPr/>
        </p:nvPicPr>
        <p:blipFill>
          <a:blip r:embed="rId3"/>
          <a:stretch>
            <a:fillRect/>
          </a:stretch>
        </p:blipFill>
        <p:spPr>
          <a:xfrm>
            <a:off x="6391887" y="1215146"/>
            <a:ext cx="5409969" cy="2133509"/>
          </a:xfrm>
          <a:prstGeom prst="rect">
            <a:avLst/>
          </a:prstGeom>
        </p:spPr>
      </p:pic>
      <p:pic>
        <p:nvPicPr>
          <p:cNvPr id="11" name="Picture 10">
            <a:extLst>
              <a:ext uri="{FF2B5EF4-FFF2-40B4-BE49-F238E27FC236}">
                <a16:creationId xmlns="" xmlns:a16="http://schemas.microsoft.com/office/drawing/2014/main" id="{DD834D20-CBDC-44B2-999A-3BBD78AAA6F0}"/>
              </a:ext>
            </a:extLst>
          </p:cNvPr>
          <p:cNvPicPr>
            <a:picLocks noChangeAspect="1"/>
          </p:cNvPicPr>
          <p:nvPr/>
        </p:nvPicPr>
        <p:blipFill>
          <a:blip r:embed="rId4"/>
          <a:stretch>
            <a:fillRect/>
          </a:stretch>
        </p:blipFill>
        <p:spPr>
          <a:xfrm>
            <a:off x="5134543" y="3451501"/>
            <a:ext cx="5133975" cy="3371850"/>
          </a:xfrm>
          <a:prstGeom prst="rect">
            <a:avLst/>
          </a:prstGeom>
        </p:spPr>
      </p:pic>
      <p:pic>
        <p:nvPicPr>
          <p:cNvPr id="14" name="Picture 13">
            <a:extLst>
              <a:ext uri="{FF2B5EF4-FFF2-40B4-BE49-F238E27FC236}">
                <a16:creationId xmlns="" xmlns:a16="http://schemas.microsoft.com/office/drawing/2014/main" id="{34E74407-67AD-4F25-9C3A-09CCB97765EF}"/>
              </a:ext>
            </a:extLst>
          </p:cNvPr>
          <p:cNvPicPr>
            <a:picLocks noChangeAspect="1"/>
          </p:cNvPicPr>
          <p:nvPr/>
        </p:nvPicPr>
        <p:blipFill>
          <a:blip r:embed="rId5"/>
          <a:stretch>
            <a:fillRect/>
          </a:stretch>
        </p:blipFill>
        <p:spPr>
          <a:xfrm>
            <a:off x="124178" y="494784"/>
            <a:ext cx="3375089" cy="1553308"/>
          </a:xfrm>
          <a:prstGeom prst="rect">
            <a:avLst/>
          </a:prstGeom>
        </p:spPr>
      </p:pic>
      <p:pic>
        <p:nvPicPr>
          <p:cNvPr id="16" name="Picture 15">
            <a:extLst>
              <a:ext uri="{FF2B5EF4-FFF2-40B4-BE49-F238E27FC236}">
                <a16:creationId xmlns="" xmlns:a16="http://schemas.microsoft.com/office/drawing/2014/main" id="{D864A411-8FA7-4E17-8673-A7F192433BD7}"/>
              </a:ext>
            </a:extLst>
          </p:cNvPr>
          <p:cNvPicPr>
            <a:picLocks noChangeAspect="1"/>
          </p:cNvPicPr>
          <p:nvPr/>
        </p:nvPicPr>
        <p:blipFill>
          <a:blip r:embed="rId6"/>
          <a:stretch>
            <a:fillRect/>
          </a:stretch>
        </p:blipFill>
        <p:spPr>
          <a:xfrm>
            <a:off x="287856" y="4924968"/>
            <a:ext cx="3900730" cy="1059736"/>
          </a:xfrm>
          <a:prstGeom prst="rect">
            <a:avLst/>
          </a:prstGeom>
        </p:spPr>
      </p:pic>
      <p:pic>
        <p:nvPicPr>
          <p:cNvPr id="18" name="Picture 17">
            <a:extLst>
              <a:ext uri="{FF2B5EF4-FFF2-40B4-BE49-F238E27FC236}">
                <a16:creationId xmlns="" xmlns:a16="http://schemas.microsoft.com/office/drawing/2014/main" id="{8BACBF77-5F14-4DC9-A072-150F1B9D0250}"/>
              </a:ext>
            </a:extLst>
          </p:cNvPr>
          <p:cNvPicPr>
            <a:picLocks noChangeAspect="1"/>
          </p:cNvPicPr>
          <p:nvPr/>
        </p:nvPicPr>
        <p:blipFill>
          <a:blip r:embed="rId7"/>
          <a:stretch>
            <a:fillRect/>
          </a:stretch>
        </p:blipFill>
        <p:spPr>
          <a:xfrm>
            <a:off x="343162" y="2459109"/>
            <a:ext cx="3619500" cy="2495550"/>
          </a:xfrm>
          <a:prstGeom prst="rect">
            <a:avLst/>
          </a:prstGeom>
        </p:spPr>
      </p:pic>
      <p:cxnSp>
        <p:nvCxnSpPr>
          <p:cNvPr id="4" name="Straight Arrow Connector 3">
            <a:extLst>
              <a:ext uri="{FF2B5EF4-FFF2-40B4-BE49-F238E27FC236}">
                <a16:creationId xmlns="" xmlns:a16="http://schemas.microsoft.com/office/drawing/2014/main" id="{37D6F670-6459-4130-A96B-60D02734D1C6}"/>
              </a:ext>
            </a:extLst>
          </p:cNvPr>
          <p:cNvCxnSpPr>
            <a:cxnSpLocks/>
          </p:cNvCxnSpPr>
          <p:nvPr/>
        </p:nvCxnSpPr>
        <p:spPr>
          <a:xfrm flipV="1">
            <a:off x="2152912" y="1297693"/>
            <a:ext cx="2755707" cy="1818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 xmlns:a16="http://schemas.microsoft.com/office/drawing/2014/main" id="{6CC616F3-6770-441F-9539-B2628C4F5232}"/>
              </a:ext>
            </a:extLst>
          </p:cNvPr>
          <p:cNvCxnSpPr>
            <a:cxnSpLocks/>
          </p:cNvCxnSpPr>
          <p:nvPr/>
        </p:nvCxnSpPr>
        <p:spPr>
          <a:xfrm flipV="1">
            <a:off x="2116985" y="1381606"/>
            <a:ext cx="4432065" cy="2182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1299E22D-5711-4A68-9E29-C10E1CFA5D27}"/>
              </a:ext>
            </a:extLst>
          </p:cNvPr>
          <p:cNvCxnSpPr>
            <a:cxnSpLocks/>
          </p:cNvCxnSpPr>
          <p:nvPr/>
        </p:nvCxnSpPr>
        <p:spPr>
          <a:xfrm flipV="1">
            <a:off x="2152912" y="3754907"/>
            <a:ext cx="3572872" cy="340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 xmlns:a16="http://schemas.microsoft.com/office/drawing/2014/main" id="{CC7594B4-3ED2-4968-8F48-00336CEB55F1}"/>
              </a:ext>
            </a:extLst>
          </p:cNvPr>
          <p:cNvPicPr>
            <a:picLocks noChangeAspect="1"/>
          </p:cNvPicPr>
          <p:nvPr/>
        </p:nvPicPr>
        <p:blipFill>
          <a:blip r:embed="rId8"/>
          <a:stretch>
            <a:fillRect/>
          </a:stretch>
        </p:blipFill>
        <p:spPr>
          <a:xfrm>
            <a:off x="1171028" y="2048091"/>
            <a:ext cx="1294130" cy="499165"/>
          </a:xfrm>
          <a:prstGeom prst="rect">
            <a:avLst/>
          </a:prstGeom>
        </p:spPr>
      </p:pic>
    </p:spTree>
    <p:extLst>
      <p:ext uri="{BB962C8B-B14F-4D97-AF65-F5344CB8AC3E}">
        <p14:creationId xmlns:p14="http://schemas.microsoft.com/office/powerpoint/2010/main" val="422212250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45D1626-4CC3-4F73-A6B0-1A6BDE631029}"/>
              </a:ext>
            </a:extLst>
          </p:cNvPr>
          <p:cNvPicPr>
            <a:picLocks noChangeAspect="1"/>
          </p:cNvPicPr>
          <p:nvPr/>
        </p:nvPicPr>
        <p:blipFill>
          <a:blip r:embed="rId2"/>
          <a:stretch>
            <a:fillRect/>
          </a:stretch>
        </p:blipFill>
        <p:spPr>
          <a:xfrm>
            <a:off x="838200" y="498627"/>
            <a:ext cx="8314924" cy="3271707"/>
          </a:xfrm>
          <a:prstGeom prst="rect">
            <a:avLst/>
          </a:prstGeom>
        </p:spPr>
      </p:pic>
    </p:spTree>
    <p:extLst>
      <p:ext uri="{BB962C8B-B14F-4D97-AF65-F5344CB8AC3E}">
        <p14:creationId xmlns:p14="http://schemas.microsoft.com/office/powerpoint/2010/main" val="16125812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B8AA69E-6101-4311-825E-A77E82778E32}"/>
              </a:ext>
            </a:extLst>
          </p:cNvPr>
          <p:cNvPicPr>
            <a:picLocks noChangeAspect="1"/>
          </p:cNvPicPr>
          <p:nvPr/>
        </p:nvPicPr>
        <p:blipFill>
          <a:blip r:embed="rId2"/>
          <a:stretch>
            <a:fillRect/>
          </a:stretch>
        </p:blipFill>
        <p:spPr>
          <a:xfrm>
            <a:off x="838200" y="365125"/>
            <a:ext cx="9742880" cy="3806042"/>
          </a:xfrm>
          <a:prstGeom prst="rect">
            <a:avLst/>
          </a:prstGeom>
        </p:spPr>
      </p:pic>
    </p:spTree>
    <p:extLst>
      <p:ext uri="{BB962C8B-B14F-4D97-AF65-F5344CB8AC3E}">
        <p14:creationId xmlns:p14="http://schemas.microsoft.com/office/powerpoint/2010/main" val="4723323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024D0A3-8629-4C79-A404-7D7224F8BD74}"/>
              </a:ext>
            </a:extLst>
          </p:cNvPr>
          <p:cNvPicPr>
            <a:picLocks noChangeAspect="1"/>
          </p:cNvPicPr>
          <p:nvPr/>
        </p:nvPicPr>
        <p:blipFill>
          <a:blip r:embed="rId2"/>
          <a:stretch>
            <a:fillRect/>
          </a:stretch>
        </p:blipFill>
        <p:spPr>
          <a:xfrm>
            <a:off x="675957" y="568920"/>
            <a:ext cx="9588053" cy="3436426"/>
          </a:xfrm>
          <a:prstGeom prst="rect">
            <a:avLst/>
          </a:prstGeom>
        </p:spPr>
      </p:pic>
    </p:spTree>
    <p:extLst>
      <p:ext uri="{BB962C8B-B14F-4D97-AF65-F5344CB8AC3E}">
        <p14:creationId xmlns:p14="http://schemas.microsoft.com/office/powerpoint/2010/main" val="3169890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6C2E80F-49A6-4372-B103-219D417A5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9E28B494-EA0C-49FD-96F1-44C33BF90A8B}"/>
              </a:ext>
            </a:extLst>
          </p:cNvPr>
          <p:cNvSpPr>
            <a:spLocks noGrp="1"/>
          </p:cNvSpPr>
          <p:nvPr>
            <p:ph type="title"/>
          </p:nvPr>
        </p:nvSpPr>
        <p:spPr>
          <a:xfrm>
            <a:off x="863029" y="1012004"/>
            <a:ext cx="3416158" cy="4795408"/>
          </a:xfrm>
        </p:spPr>
        <p:txBody>
          <a:bodyPr>
            <a:normAutofit/>
          </a:bodyPr>
          <a:lstStyle/>
          <a:p>
            <a:r>
              <a:rPr lang="en-IN" dirty="0">
                <a:solidFill>
                  <a:srgbClr val="FFFFFF"/>
                </a:solidFill>
              </a:rPr>
              <a:t>Questions</a:t>
            </a:r>
          </a:p>
        </p:txBody>
      </p:sp>
      <p:graphicFrame>
        <p:nvGraphicFramePr>
          <p:cNvPr id="5" name="Content Placeholder 2">
            <a:extLst>
              <a:ext uri="{FF2B5EF4-FFF2-40B4-BE49-F238E27FC236}">
                <a16:creationId xmlns="" xmlns:a16="http://schemas.microsoft.com/office/drawing/2014/main" id="{F3D0F805-A24C-4EA9-9585-F165611630DB}"/>
              </a:ext>
            </a:extLst>
          </p:cNvPr>
          <p:cNvGraphicFramePr>
            <a:graphicFrameLocks noGrp="1"/>
          </p:cNvGraphicFramePr>
          <p:nvPr>
            <p:ph idx="1"/>
            <p:extLst>
              <p:ext uri="{D42A27DB-BD31-4B8C-83A1-F6EECF244321}">
                <p14:modId xmlns:p14="http://schemas.microsoft.com/office/powerpoint/2010/main" val="85489985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ction Button: Go Home 2">
            <a:hlinkClick r:id="" action="ppaction://hlinkshowjump?jump=firstslide" highlightClick="1"/>
            <a:extLst>
              <a:ext uri="{FF2B5EF4-FFF2-40B4-BE49-F238E27FC236}">
                <a16:creationId xmlns="" xmlns:a16="http://schemas.microsoft.com/office/drawing/2014/main" id="{1B88070F-BDAB-49A9-99A7-17F4569D252F}"/>
              </a:ext>
            </a:extLst>
          </p:cNvPr>
          <p:cNvSpPr/>
          <p:nvPr/>
        </p:nvSpPr>
        <p:spPr>
          <a:xfrm>
            <a:off x="977030" y="4822521"/>
            <a:ext cx="1665962" cy="1215024"/>
          </a:xfrm>
          <a:prstGeom prst="actionButtonHome">
            <a:avLst/>
          </a:prstGeom>
          <a:noFill/>
          <a:ln w="22225">
            <a:solidFill>
              <a:schemeClr val="bg1"/>
            </a:solidFill>
          </a:ln>
          <a:effectLst>
            <a:glow rad="12700">
              <a:schemeClr val="accent1">
                <a:alpha val="39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49298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4EAEAAF-14BD-4F99-BE7D-1B35481A44D8}"/>
              </a:ext>
            </a:extLst>
          </p:cNvPr>
          <p:cNvSpPr>
            <a:spLocks noGrp="1"/>
          </p:cNvSpPr>
          <p:nvPr>
            <p:ph idx="1"/>
          </p:nvPr>
        </p:nvSpPr>
        <p:spPr>
          <a:xfrm>
            <a:off x="838200" y="760021"/>
            <a:ext cx="10515600" cy="5416942"/>
          </a:xfrm>
        </p:spPr>
        <p:txBody>
          <a:bodyPr/>
          <a:lstStyle/>
          <a:p>
            <a:r>
              <a:rPr lang="en-IN" dirty="0"/>
              <a:t>Example, Back-end</a:t>
            </a:r>
          </a:p>
        </p:txBody>
      </p:sp>
      <p:pic>
        <p:nvPicPr>
          <p:cNvPr id="7" name="Picture 6">
            <a:extLst>
              <a:ext uri="{FF2B5EF4-FFF2-40B4-BE49-F238E27FC236}">
                <a16:creationId xmlns="" xmlns:a16="http://schemas.microsoft.com/office/drawing/2014/main" id="{AE1E5333-74EB-4267-8936-CF35856CC335}"/>
              </a:ext>
            </a:extLst>
          </p:cNvPr>
          <p:cNvPicPr>
            <a:picLocks noChangeAspect="1"/>
          </p:cNvPicPr>
          <p:nvPr/>
        </p:nvPicPr>
        <p:blipFill>
          <a:blip r:embed="rId2"/>
          <a:stretch>
            <a:fillRect/>
          </a:stretch>
        </p:blipFill>
        <p:spPr>
          <a:xfrm>
            <a:off x="554971" y="2139058"/>
            <a:ext cx="4545011" cy="2996983"/>
          </a:xfrm>
          <a:prstGeom prst="rect">
            <a:avLst/>
          </a:prstGeom>
        </p:spPr>
      </p:pic>
      <p:pic>
        <p:nvPicPr>
          <p:cNvPr id="4" name="Picture 3">
            <a:extLst>
              <a:ext uri="{FF2B5EF4-FFF2-40B4-BE49-F238E27FC236}">
                <a16:creationId xmlns="" xmlns:a16="http://schemas.microsoft.com/office/drawing/2014/main" id="{5A751E7F-FFAA-4E7A-8634-A1C5BF10CFF0}"/>
              </a:ext>
            </a:extLst>
          </p:cNvPr>
          <p:cNvPicPr>
            <a:picLocks noChangeAspect="1"/>
          </p:cNvPicPr>
          <p:nvPr/>
        </p:nvPicPr>
        <p:blipFill>
          <a:blip r:embed="rId3"/>
          <a:stretch>
            <a:fillRect/>
          </a:stretch>
        </p:blipFill>
        <p:spPr>
          <a:xfrm>
            <a:off x="5730080" y="1"/>
            <a:ext cx="6312688" cy="3819525"/>
          </a:xfrm>
          <a:prstGeom prst="rect">
            <a:avLst/>
          </a:prstGeom>
        </p:spPr>
      </p:pic>
      <p:pic>
        <p:nvPicPr>
          <p:cNvPr id="6" name="Picture 5">
            <a:extLst>
              <a:ext uri="{FF2B5EF4-FFF2-40B4-BE49-F238E27FC236}">
                <a16:creationId xmlns="" xmlns:a16="http://schemas.microsoft.com/office/drawing/2014/main" id="{48CED574-C187-419F-8257-8CD0FB97E9BE}"/>
              </a:ext>
            </a:extLst>
          </p:cNvPr>
          <p:cNvPicPr>
            <a:picLocks noChangeAspect="1"/>
          </p:cNvPicPr>
          <p:nvPr/>
        </p:nvPicPr>
        <p:blipFill>
          <a:blip r:embed="rId4"/>
          <a:stretch>
            <a:fillRect/>
          </a:stretch>
        </p:blipFill>
        <p:spPr>
          <a:xfrm>
            <a:off x="5845829" y="3919538"/>
            <a:ext cx="5791200" cy="847725"/>
          </a:xfrm>
          <a:prstGeom prst="rect">
            <a:avLst/>
          </a:prstGeom>
        </p:spPr>
      </p:pic>
      <p:pic>
        <p:nvPicPr>
          <p:cNvPr id="11" name="Picture 10">
            <a:extLst>
              <a:ext uri="{FF2B5EF4-FFF2-40B4-BE49-F238E27FC236}">
                <a16:creationId xmlns="" xmlns:a16="http://schemas.microsoft.com/office/drawing/2014/main" id="{30E6980E-8EE0-4B10-8C87-E1572F1490ED}"/>
              </a:ext>
            </a:extLst>
          </p:cNvPr>
          <p:cNvPicPr>
            <a:picLocks noChangeAspect="1"/>
          </p:cNvPicPr>
          <p:nvPr/>
        </p:nvPicPr>
        <p:blipFill>
          <a:blip r:embed="rId5"/>
          <a:stretch>
            <a:fillRect/>
          </a:stretch>
        </p:blipFill>
        <p:spPr>
          <a:xfrm>
            <a:off x="6703079" y="4867275"/>
            <a:ext cx="4933950" cy="1047750"/>
          </a:xfrm>
          <a:prstGeom prst="rect">
            <a:avLst/>
          </a:prstGeom>
        </p:spPr>
      </p:pic>
      <p:pic>
        <p:nvPicPr>
          <p:cNvPr id="13" name="Picture 12">
            <a:extLst>
              <a:ext uri="{FF2B5EF4-FFF2-40B4-BE49-F238E27FC236}">
                <a16:creationId xmlns="" xmlns:a16="http://schemas.microsoft.com/office/drawing/2014/main" id="{8F2979EC-C515-4915-A875-1908834BCE69}"/>
              </a:ext>
            </a:extLst>
          </p:cNvPr>
          <p:cNvPicPr>
            <a:picLocks noChangeAspect="1"/>
          </p:cNvPicPr>
          <p:nvPr/>
        </p:nvPicPr>
        <p:blipFill>
          <a:blip r:embed="rId6"/>
          <a:stretch>
            <a:fillRect/>
          </a:stretch>
        </p:blipFill>
        <p:spPr>
          <a:xfrm>
            <a:off x="6626879" y="5948362"/>
            <a:ext cx="5010150" cy="752475"/>
          </a:xfrm>
          <a:prstGeom prst="rect">
            <a:avLst/>
          </a:prstGeom>
        </p:spPr>
      </p:pic>
      <p:pic>
        <p:nvPicPr>
          <p:cNvPr id="15" name="Picture 14">
            <a:extLst>
              <a:ext uri="{FF2B5EF4-FFF2-40B4-BE49-F238E27FC236}">
                <a16:creationId xmlns="" xmlns:a16="http://schemas.microsoft.com/office/drawing/2014/main" id="{0B7DF5DC-FF3F-4932-90E6-AC043E1DEC0C}"/>
              </a:ext>
            </a:extLst>
          </p:cNvPr>
          <p:cNvPicPr>
            <a:picLocks noChangeAspect="1"/>
          </p:cNvPicPr>
          <p:nvPr/>
        </p:nvPicPr>
        <p:blipFill>
          <a:blip r:embed="rId7"/>
          <a:stretch>
            <a:fillRect/>
          </a:stretch>
        </p:blipFill>
        <p:spPr>
          <a:xfrm>
            <a:off x="554971" y="4938169"/>
            <a:ext cx="4336723" cy="1762668"/>
          </a:xfrm>
          <a:prstGeom prst="rect">
            <a:avLst/>
          </a:prstGeom>
        </p:spPr>
      </p:pic>
      <p:pic>
        <p:nvPicPr>
          <p:cNvPr id="17" name="Picture 16">
            <a:extLst>
              <a:ext uri="{FF2B5EF4-FFF2-40B4-BE49-F238E27FC236}">
                <a16:creationId xmlns="" xmlns:a16="http://schemas.microsoft.com/office/drawing/2014/main" id="{3ABE71DA-131C-4786-B8F5-FAA7332697EB}"/>
              </a:ext>
            </a:extLst>
          </p:cNvPr>
          <p:cNvPicPr>
            <a:picLocks noChangeAspect="1"/>
          </p:cNvPicPr>
          <p:nvPr/>
        </p:nvPicPr>
        <p:blipFill>
          <a:blip r:embed="rId8"/>
          <a:stretch>
            <a:fillRect/>
          </a:stretch>
        </p:blipFill>
        <p:spPr>
          <a:xfrm>
            <a:off x="429317" y="1198156"/>
            <a:ext cx="3074466" cy="909791"/>
          </a:xfrm>
          <a:prstGeom prst="rect">
            <a:avLst/>
          </a:prstGeom>
        </p:spPr>
      </p:pic>
      <p:cxnSp>
        <p:nvCxnSpPr>
          <p:cNvPr id="19" name="Straight Arrow Connector 18">
            <a:extLst>
              <a:ext uri="{FF2B5EF4-FFF2-40B4-BE49-F238E27FC236}">
                <a16:creationId xmlns="" xmlns:a16="http://schemas.microsoft.com/office/drawing/2014/main" id="{EF1F65A2-E49A-4AE9-B762-09658CC1F245}"/>
              </a:ext>
            </a:extLst>
          </p:cNvPr>
          <p:cNvCxnSpPr/>
          <p:nvPr/>
        </p:nvCxnSpPr>
        <p:spPr>
          <a:xfrm flipV="1">
            <a:off x="2655518" y="236147"/>
            <a:ext cx="3074562" cy="27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a16="http://schemas.microsoft.com/office/drawing/2014/main" id="{B6C2B7E7-B37C-45A3-A5EE-B03458D02E91}"/>
              </a:ext>
            </a:extLst>
          </p:cNvPr>
          <p:cNvCxnSpPr>
            <a:cxnSpLocks/>
          </p:cNvCxnSpPr>
          <p:nvPr/>
        </p:nvCxnSpPr>
        <p:spPr>
          <a:xfrm>
            <a:off x="2655518" y="3981759"/>
            <a:ext cx="3190311" cy="184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105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2CCAFB3E-E6E2-4587-A5FC-061F9AED9AF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191260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Picture 24">
            <a:extLst>
              <a:ext uri="{FF2B5EF4-FFF2-40B4-BE49-F238E27FC236}">
                <a16:creationId xmlns="" xmlns:a16="http://schemas.microsoft.com/office/drawing/2014/main" id="{5975841F-9161-4650-BCE5-20FFE7E29615}"/>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 xmlns:a16="http://schemas.microsoft.com/office/drawing/2014/main" id="{C848BB07-D4E8-4B48-AFD0-A03B6D70D116}"/>
              </a:ext>
            </a:extLst>
          </p:cNvPr>
          <p:cNvSpPr>
            <a:spLocks noGrp="1"/>
          </p:cNvSpPr>
          <p:nvPr>
            <p:ph type="title"/>
          </p:nvPr>
        </p:nvSpPr>
        <p:spPr>
          <a:xfrm>
            <a:off x="726057" y="3121701"/>
            <a:ext cx="3658053" cy="1786515"/>
          </a:xfrm>
        </p:spPr>
        <p:txBody>
          <a:bodyPr vert="horz" lIns="91440" tIns="45720" rIns="91440" bIns="45720" rtlCol="0" anchor="t">
            <a:normAutofit/>
          </a:bodyPr>
          <a:lstStyle/>
          <a:p>
            <a:r>
              <a:rPr lang="en-US" kern="1200">
                <a:solidFill>
                  <a:srgbClr val="FFFFFF"/>
                </a:solidFill>
                <a:latin typeface="+mj-lt"/>
                <a:ea typeface="+mj-ea"/>
                <a:cs typeface="+mj-cs"/>
              </a:rPr>
              <a:t>Course Outcomes</a:t>
            </a:r>
          </a:p>
        </p:txBody>
      </p:sp>
      <p:sp>
        <p:nvSpPr>
          <p:cNvPr id="9" name="Content Placeholder 8">
            <a:extLst>
              <a:ext uri="{FF2B5EF4-FFF2-40B4-BE49-F238E27FC236}">
                <a16:creationId xmlns="" xmlns:a16="http://schemas.microsoft.com/office/drawing/2014/main" id="{D3BC746F-7E98-4C8E-B975-B814671AFF51}"/>
              </a:ext>
            </a:extLst>
          </p:cNvPr>
          <p:cNvSpPr>
            <a:spLocks noGrp="1"/>
          </p:cNvSpPr>
          <p:nvPr>
            <p:ph idx="1"/>
          </p:nvPr>
        </p:nvSpPr>
        <p:spPr>
          <a:xfrm>
            <a:off x="726057" y="2032347"/>
            <a:ext cx="3658053" cy="955111"/>
          </a:xfrm>
        </p:spPr>
        <p:txBody>
          <a:bodyPr vert="horz" lIns="91440" tIns="45720" rIns="91440" bIns="45720" rtlCol="0" anchor="b">
            <a:normAutofit/>
          </a:bodyPr>
          <a:lstStyle/>
          <a:p>
            <a:pPr marL="0" indent="0">
              <a:buNone/>
            </a:pPr>
            <a:r>
              <a:rPr lang="en-US" sz="1800" kern="1200">
                <a:solidFill>
                  <a:srgbClr val="FFFFFF"/>
                </a:solidFill>
                <a:latin typeface="+mn-lt"/>
                <a:ea typeface="+mn-ea"/>
                <a:cs typeface="+mn-cs"/>
              </a:rPr>
              <a:t>Compiler Construction</a:t>
            </a:r>
          </a:p>
        </p:txBody>
      </p:sp>
      <p:sp>
        <p:nvSpPr>
          <p:cNvPr id="27" name="Rectangle 26">
            <a:extLst>
              <a:ext uri="{FF2B5EF4-FFF2-40B4-BE49-F238E27FC236}">
                <a16:creationId xmlns="" xmlns:a16="http://schemas.microsoft.com/office/drawing/2014/main" id="{640086A0-762B-44EE-AA70-A7268A72AC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3">
            <a:extLst>
              <a:ext uri="{FF2B5EF4-FFF2-40B4-BE49-F238E27FC236}">
                <a16:creationId xmlns="" xmlns:a16="http://schemas.microsoft.com/office/drawing/2014/main" id="{B81FE02B-CEC3-4F74-93E1-6463B58DA6AC}"/>
              </a:ext>
            </a:extLst>
          </p:cNvPr>
          <p:cNvGraphicFramePr>
            <a:graphicFrameLocks/>
          </p:cNvGraphicFramePr>
          <p:nvPr>
            <p:extLst>
              <p:ext uri="{D42A27DB-BD31-4B8C-83A1-F6EECF244321}">
                <p14:modId xmlns:p14="http://schemas.microsoft.com/office/powerpoint/2010/main" val="491709466"/>
              </p:ext>
            </p:extLst>
          </p:nvPr>
        </p:nvGraphicFramePr>
        <p:xfrm>
          <a:off x="5900739" y="1308006"/>
          <a:ext cx="5507804" cy="4263973"/>
        </p:xfrm>
        <a:graphic>
          <a:graphicData uri="http://schemas.openxmlformats.org/drawingml/2006/table">
            <a:tbl>
              <a:tblPr firstRow="1" firstCol="1" bandRow="1"/>
              <a:tblGrid>
                <a:gridCol w="1088129">
                  <a:extLst>
                    <a:ext uri="{9D8B030D-6E8A-4147-A177-3AD203B41FA5}">
                      <a16:colId xmlns="" xmlns:a16="http://schemas.microsoft.com/office/drawing/2014/main" val="3129087849"/>
                    </a:ext>
                  </a:extLst>
                </a:gridCol>
                <a:gridCol w="3285464">
                  <a:extLst>
                    <a:ext uri="{9D8B030D-6E8A-4147-A177-3AD203B41FA5}">
                      <a16:colId xmlns="" xmlns:a16="http://schemas.microsoft.com/office/drawing/2014/main" val="672745984"/>
                    </a:ext>
                  </a:extLst>
                </a:gridCol>
                <a:gridCol w="1134211">
                  <a:extLst>
                    <a:ext uri="{9D8B030D-6E8A-4147-A177-3AD203B41FA5}">
                      <a16:colId xmlns="" xmlns:a16="http://schemas.microsoft.com/office/drawing/2014/main" val="355905188"/>
                    </a:ext>
                  </a:extLst>
                </a:gridCol>
              </a:tblGrid>
              <a:tr h="847805">
                <a:tc>
                  <a:txBody>
                    <a:bodyPr/>
                    <a:lstStyle/>
                    <a:p>
                      <a:pPr algn="l" fontAlgn="b">
                        <a:lnSpc>
                          <a:spcPct val="115000"/>
                        </a:lnSpc>
                        <a:spcBef>
                          <a:spcPts val="0"/>
                        </a:spcBef>
                        <a:spcAft>
                          <a:spcPts val="0"/>
                        </a:spcAft>
                      </a:pPr>
                      <a:r>
                        <a:rPr lang="en-US" sz="16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Course Outcome No.</a:t>
                      </a:r>
                      <a:endParaRPr lang="en-US" sz="2400" b="0" i="0" u="none" strike="noStrike">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lnSpc>
                          <a:spcPct val="115000"/>
                        </a:lnSpc>
                        <a:spcBef>
                          <a:spcPts val="0"/>
                        </a:spcBef>
                        <a:spcAft>
                          <a:spcPts val="0"/>
                        </a:spcAft>
                      </a:pPr>
                      <a:r>
                        <a:rPr lang="en-US" sz="16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 Description</a:t>
                      </a:r>
                      <a:endParaRPr lang="en-US" sz="2400" b="0" i="0" u="none" strike="noStrike" dirty="0">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6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Cognitive Level</a:t>
                      </a:r>
                      <a:endParaRPr lang="en-US" sz="2400" b="0" i="0" u="none" strike="noStrike">
                        <a:effectLst/>
                        <a:latin typeface="Arial" panose="020B0604020202020204" pitchFamily="34" charset="0"/>
                      </a:endParaRPr>
                    </a:p>
                  </a:txBody>
                  <a:tcPr marL="92121" marR="92121" marT="127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546852976"/>
                  </a:ext>
                </a:extLst>
              </a:tr>
              <a:tr h="847805">
                <a:tc>
                  <a:txBody>
                    <a:bodyPr/>
                    <a:lstStyle/>
                    <a:p>
                      <a:pPr algn="l" fontAlgn="b">
                        <a:lnSpc>
                          <a:spcPct val="115000"/>
                        </a:lnSpc>
                        <a:spcBef>
                          <a:spcPts val="0"/>
                        </a:spcBef>
                        <a:spcAft>
                          <a:spcPts val="0"/>
                        </a:spcAft>
                      </a:pPr>
                      <a:r>
                        <a:rPr lang="en-US" sz="16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 7.1.1</a:t>
                      </a:r>
                      <a:endParaRPr lang="en-US" sz="2400" b="0" i="0" u="none" strike="noStrike" dirty="0">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lnSpc>
                          <a:spcPct val="115000"/>
                        </a:lnSpc>
                        <a:spcBef>
                          <a:spcPts val="0"/>
                        </a:spcBef>
                        <a:spcAft>
                          <a:spcPts val="0"/>
                        </a:spcAft>
                      </a:pPr>
                      <a:r>
                        <a:rPr lang="en-US" sz="16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Define</a:t>
                      </a:r>
                      <a:r>
                        <a:rPr lang="en-US" sz="1600" b="0"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components and phases of the compiler, and the types of parsers.</a:t>
                      </a:r>
                      <a:endParaRPr lang="en-US" sz="2400" b="0" i="0" u="none" strike="noStrike" dirty="0">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6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CL1</a:t>
                      </a:r>
                      <a:endParaRPr lang="en-US" sz="2400" b="0" i="0" u="none" strike="noStrike">
                        <a:effectLst/>
                        <a:latin typeface="Arial" panose="020B0604020202020204" pitchFamily="34" charset="0"/>
                      </a:endParaRPr>
                    </a:p>
                  </a:txBody>
                  <a:tcPr marL="92121" marR="92121" marT="127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106331636"/>
                  </a:ext>
                </a:extLst>
              </a:tr>
              <a:tr h="562410">
                <a:tc>
                  <a:txBody>
                    <a:bodyPr/>
                    <a:lstStyle/>
                    <a:p>
                      <a:pPr algn="l" fontAlgn="b">
                        <a:lnSpc>
                          <a:spcPct val="115000"/>
                        </a:lnSpc>
                        <a:spcBef>
                          <a:spcPts val="0"/>
                        </a:spcBef>
                        <a:spcAft>
                          <a:spcPts val="0"/>
                        </a:spcAft>
                      </a:pPr>
                      <a:r>
                        <a:rPr lang="en-US" sz="16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 7.1.2</a:t>
                      </a:r>
                      <a:endParaRPr lang="en-US" sz="2400" b="0" i="0" u="none" strike="noStrike" dirty="0">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lnSpc>
                          <a:spcPct val="115000"/>
                        </a:lnSpc>
                        <a:spcBef>
                          <a:spcPts val="0"/>
                        </a:spcBef>
                        <a:spcAft>
                          <a:spcPts val="0"/>
                        </a:spcAft>
                      </a:pPr>
                      <a:r>
                        <a:rPr lang="en-US" sz="1600" b="1" i="0" u="none" strike="noStrike" dirty="0">
                          <a:effectLst/>
                          <a:latin typeface="Times New Roman" panose="02020603050405020304" pitchFamily="18" charset="0"/>
                          <a:ea typeface="Calibri" panose="020F0502020204030204" pitchFamily="34" charset="0"/>
                          <a:cs typeface="Times New Roman" panose="02020603050405020304" pitchFamily="18" charset="0"/>
                        </a:rPr>
                        <a:t>Explain</a:t>
                      </a:r>
                      <a:r>
                        <a:rPr lang="en-US" sz="16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 the components and phases of the compiler.</a:t>
                      </a:r>
                      <a:endParaRPr lang="en-US" sz="2400" b="0" i="0" u="none" strike="noStrike" dirty="0">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600" b="1" i="0" u="none" strike="noStrike">
                          <a:effectLst/>
                          <a:latin typeface="Times New Roman" panose="02020603050405020304" pitchFamily="18" charset="0"/>
                          <a:ea typeface="Calibri" panose="020F0502020204030204" pitchFamily="34" charset="0"/>
                          <a:cs typeface="Times New Roman" panose="02020603050405020304" pitchFamily="18" charset="0"/>
                        </a:rPr>
                        <a:t>CL2</a:t>
                      </a:r>
                      <a:endParaRPr lang="en-US" sz="2400" b="0" i="0" u="none" strike="noStrike">
                        <a:effectLst/>
                        <a:latin typeface="Arial" panose="020B0604020202020204" pitchFamily="34" charset="0"/>
                      </a:endParaRPr>
                    </a:p>
                  </a:txBody>
                  <a:tcPr marL="92121" marR="92121" marT="127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906219634"/>
                  </a:ext>
                </a:extLst>
              </a:tr>
              <a:tr h="1133290">
                <a:tc>
                  <a:txBody>
                    <a:bodyPr/>
                    <a:lstStyle/>
                    <a:p>
                      <a:pPr algn="l" fontAlgn="b">
                        <a:lnSpc>
                          <a:spcPct val="115000"/>
                        </a:lnSpc>
                        <a:spcBef>
                          <a:spcPts val="0"/>
                        </a:spcBef>
                        <a:spcAft>
                          <a:spcPts val="0"/>
                        </a:spcAft>
                      </a:pPr>
                      <a:r>
                        <a:rPr lang="en-US" sz="16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 7.1.3</a:t>
                      </a:r>
                      <a:endParaRPr lang="en-US" sz="2400" b="0" i="0" u="none" strike="noStrike" dirty="0">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lnSpc>
                          <a:spcPct val="115000"/>
                        </a:lnSpc>
                        <a:spcBef>
                          <a:spcPts val="0"/>
                        </a:spcBef>
                        <a:spcAft>
                          <a:spcPts val="0"/>
                        </a:spcAft>
                      </a:pPr>
                      <a:r>
                        <a:rPr lang="en-GB" sz="16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Apply</a:t>
                      </a:r>
                      <a:r>
                        <a:rPr lang="en-GB"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algorithms to design a lexical analyser, construct a parser by hand, generate intermediate code and target code.</a:t>
                      </a:r>
                      <a:endParaRPr lang="en-US" sz="1600" b="0" i="0" u="none" strike="noStrike" kern="1200" dirty="0">
                        <a:solidFill>
                          <a:schemeClr val="tx1"/>
                        </a:solidFill>
                        <a:effectLst/>
                        <a:latin typeface="Times New Roman" panose="02020603050405020304" pitchFamily="18" charset="0"/>
                        <a:cs typeface="Times New Roman" panose="02020603050405020304" pitchFamily="18"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600" b="1" i="0" u="none" strike="noStrike">
                          <a:effectLst/>
                          <a:latin typeface="Times New Roman" panose="02020603050405020304" pitchFamily="18" charset="0"/>
                          <a:ea typeface="Calibri" panose="020F0502020204030204" pitchFamily="34" charset="0"/>
                          <a:cs typeface="Times New Roman" panose="02020603050405020304" pitchFamily="18" charset="0"/>
                        </a:rPr>
                        <a:t>CL3</a:t>
                      </a:r>
                      <a:endParaRPr lang="en-US" sz="2400" b="0" i="0" u="none" strike="noStrike">
                        <a:effectLst/>
                        <a:latin typeface="Arial" panose="020B0604020202020204" pitchFamily="34" charset="0"/>
                      </a:endParaRPr>
                    </a:p>
                  </a:txBody>
                  <a:tcPr marL="92121" marR="92121" marT="127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47575444"/>
                  </a:ext>
                </a:extLst>
              </a:tr>
              <a:tr h="847805">
                <a:tc>
                  <a:txBody>
                    <a:bodyPr/>
                    <a:lstStyle/>
                    <a:p>
                      <a:pPr algn="l" fontAlgn="b">
                        <a:lnSpc>
                          <a:spcPct val="115000"/>
                        </a:lnSpc>
                        <a:spcBef>
                          <a:spcPts val="0"/>
                        </a:spcBef>
                        <a:spcAft>
                          <a:spcPts val="0"/>
                        </a:spcAft>
                      </a:pPr>
                      <a:r>
                        <a:rPr lang="en-US" sz="16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 7.1.4</a:t>
                      </a:r>
                      <a:endParaRPr lang="en-US" sz="2400" b="0" i="0" u="none" strike="noStrike" dirty="0">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lnSpc>
                          <a:spcPct val="115000"/>
                        </a:lnSpc>
                        <a:spcBef>
                          <a:spcPts val="0"/>
                        </a:spcBef>
                        <a:spcAft>
                          <a:spcPts val="0"/>
                        </a:spcAft>
                      </a:pPr>
                      <a:r>
                        <a:rPr lang="en-US" sz="1600" b="1" i="0" u="none" strike="noStrike" dirty="0">
                          <a:effectLst/>
                          <a:latin typeface="Times New Roman" panose="02020603050405020304" pitchFamily="18" charset="0"/>
                          <a:ea typeface="Calibri" panose="020F0502020204030204" pitchFamily="34" charset="0"/>
                          <a:cs typeface="Times New Roman" panose="02020603050405020304" pitchFamily="18" charset="0"/>
                        </a:rPr>
                        <a:t>Write</a:t>
                      </a:r>
                      <a:r>
                        <a:rPr lang="en-US" sz="16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 a LEX/YACC specification for a given </a:t>
                      </a:r>
                      <a:r>
                        <a:rPr lang="en-US" sz="1600" b="0" i="0" u="none" strike="noStrike">
                          <a:effectLst/>
                          <a:latin typeface="Times New Roman" panose="02020603050405020304" pitchFamily="18" charset="0"/>
                          <a:ea typeface="Calibri" panose="020F0502020204030204" pitchFamily="34" charset="0"/>
                          <a:cs typeface="Times New Roman" panose="02020603050405020304" pitchFamily="18" charset="0"/>
                        </a:rPr>
                        <a:t>Regular Expression/Grammar </a:t>
                      </a:r>
                      <a:r>
                        <a:rPr lang="en-US" sz="16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and </a:t>
                      </a:r>
                      <a:r>
                        <a:rPr lang="en-US" sz="1600" b="1" i="0" u="none" strike="noStrike" dirty="0">
                          <a:effectLst/>
                          <a:latin typeface="Times New Roman" panose="02020603050405020304" pitchFamily="18" charset="0"/>
                          <a:ea typeface="Calibri" panose="020F0502020204030204" pitchFamily="34" charset="0"/>
                          <a:cs typeface="Times New Roman" panose="02020603050405020304" pitchFamily="18" charset="0"/>
                        </a:rPr>
                        <a:t>use</a:t>
                      </a:r>
                      <a:r>
                        <a:rPr lang="en-US" sz="16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 the LEX/YACC tool.   </a:t>
                      </a:r>
                      <a:endParaRPr lang="en-US" sz="2400" b="0" i="0" u="none" strike="noStrike" dirty="0">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600" b="1" i="0" u="none" strike="noStrike" dirty="0">
                          <a:effectLst/>
                          <a:latin typeface="Times New Roman" panose="02020603050405020304" pitchFamily="18" charset="0"/>
                          <a:ea typeface="Calibri" panose="020F0502020204030204" pitchFamily="34" charset="0"/>
                          <a:cs typeface="Times New Roman" panose="02020603050405020304" pitchFamily="18" charset="0"/>
                        </a:rPr>
                        <a:t>CL3</a:t>
                      </a:r>
                      <a:endParaRPr lang="en-US" sz="2400" b="0" i="0" u="none" strike="noStrike" dirty="0">
                        <a:effectLst/>
                        <a:latin typeface="Arial" panose="020B0604020202020204" pitchFamily="34" charset="0"/>
                      </a:endParaRPr>
                    </a:p>
                  </a:txBody>
                  <a:tcPr marL="92121" marR="92121" marT="127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495911393"/>
                  </a:ext>
                </a:extLst>
              </a:tr>
            </a:tbl>
          </a:graphicData>
        </a:graphic>
      </p:graphicFrame>
    </p:spTree>
    <p:extLst>
      <p:ext uri="{BB962C8B-B14F-4D97-AF65-F5344CB8AC3E}">
        <p14:creationId xmlns:p14="http://schemas.microsoft.com/office/powerpoint/2010/main" val="6533754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D55CD764-972B-4CA5-A885-53E55C63E17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34165AB3-7006-4430-BCE3-25476BE1332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ACCDDC60-0EFC-486A-B8CA-6921C1F7D704}"/>
              </a:ext>
            </a:extLst>
          </p:cNvPr>
          <p:cNvSpPr>
            <a:spLocks noGrp="1"/>
          </p:cNvSpPr>
          <p:nvPr>
            <p:ph type="title"/>
          </p:nvPr>
        </p:nvSpPr>
        <p:spPr>
          <a:xfrm>
            <a:off x="594360" y="1209086"/>
            <a:ext cx="3876848" cy="4064925"/>
          </a:xfrm>
        </p:spPr>
        <p:txBody>
          <a:bodyPr anchor="ctr">
            <a:normAutofit/>
          </a:bodyPr>
          <a:lstStyle/>
          <a:p>
            <a:r>
              <a:rPr lang="en-IN" sz="5000" dirty="0"/>
              <a:t>Fundamentals of Language Specification</a:t>
            </a:r>
          </a:p>
        </p:txBody>
      </p:sp>
      <p:grpSp>
        <p:nvGrpSpPr>
          <p:cNvPr id="13" name="Group 12">
            <a:extLst>
              <a:ext uri="{FF2B5EF4-FFF2-40B4-BE49-F238E27FC236}">
                <a16:creationId xmlns="" xmlns:a16="http://schemas.microsoft.com/office/drawing/2014/main" id="{22725F33-435F-480E-996D-205671CDC40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594360" y="73152"/>
            <a:ext cx="1178966" cy="232963"/>
            <a:chOff x="594360" y="73152"/>
            <a:chExt cx="1178966" cy="232963"/>
          </a:xfrm>
        </p:grpSpPr>
        <p:sp>
          <p:nvSpPr>
            <p:cNvPr id="14" name="Rectangle 64">
              <a:extLst>
                <a:ext uri="{FF2B5EF4-FFF2-40B4-BE49-F238E27FC236}">
                  <a16:creationId xmlns="" xmlns:a16="http://schemas.microsoft.com/office/drawing/2014/main" id="{07687CC5-056E-447F-A348-E9196E738B7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09418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 xmlns:a16="http://schemas.microsoft.com/office/drawing/2014/main" id="{4B7194FF-E2A4-49A6-A54A-A0B6A1AC244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09418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 xmlns:a16="http://schemas.microsoft.com/office/drawing/2014/main" id="{7ED6E1D0-56BF-487D-9BD1-5D8FD793894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6922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 xmlns:a16="http://schemas.microsoft.com/office/drawing/2014/main" id="{AD27C1B6-91C6-4DFC-99E9-F0B83DC5DCD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6922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 xmlns:a16="http://schemas.microsoft.com/office/drawing/2014/main" id="{B4A16B45-8536-4A38-B36E-A26F7ACEDA7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4427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 xmlns:a16="http://schemas.microsoft.com/office/drawing/2014/main" id="{F64F5F52-7BB7-4B43-BB5B-67DB6668955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4427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 xmlns:a16="http://schemas.microsoft.com/office/drawing/2014/main" id="{789C00E1-E374-485E-A40E-BCF0E6C8ADF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71931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 xmlns:a16="http://schemas.microsoft.com/office/drawing/2014/main" id="{9AEDDA19-1BE9-4BD1-A087-11071390569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71931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 xmlns:a16="http://schemas.microsoft.com/office/drawing/2014/main" id="{9BF3970B-5A82-4527-AB38-536DF5FCFDC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436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 xmlns:a16="http://schemas.microsoft.com/office/drawing/2014/main" id="{B0A9D7D8-F150-43E1-83AD-CE553B3BD74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436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 xmlns:a16="http://schemas.microsoft.com/office/drawing/2014/main" id="{5F94325E-CD9B-4404-A2CF-D130B5387D9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71895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 xmlns:a16="http://schemas.microsoft.com/office/drawing/2014/main" id="{7E5DF248-D56C-4D96-920E-D1FC7FDDA66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71895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 xmlns:a16="http://schemas.microsoft.com/office/drawing/2014/main" id="{C0B1AD48-9001-4AEF-AA30-56CAEC2B73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59400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 xmlns:a16="http://schemas.microsoft.com/office/drawing/2014/main" id="{4864399F-6339-4CD7-A92C-52BA2D57AAE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59400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 xmlns:a16="http://schemas.microsoft.com/office/drawing/2014/main" id="{BA4AC9BF-79DA-4D77-8227-BC5CC7563E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46904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 xmlns:a16="http://schemas.microsoft.com/office/drawing/2014/main" id="{84310BC6-6BB6-49A0-88BA-4302E8E4F8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46904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 xmlns:a16="http://schemas.microsoft.com/office/drawing/2014/main" id="{4840B5CD-1F12-405E-89D3-92A9D173893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34409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 xmlns:a16="http://schemas.microsoft.com/office/drawing/2014/main" id="{AD8181A7-FF60-4734-B51C-E622917E1BD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34409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 xmlns:a16="http://schemas.microsoft.com/office/drawing/2014/main" id="{BF5BAC90-7E94-452F-B85C-17EB7C24864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21913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 xmlns:a16="http://schemas.microsoft.com/office/drawing/2014/main" id="{7DABFDCB-F31D-4192-A6C4-9841F0E4E56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21913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 xmlns:a16="http://schemas.microsoft.com/office/drawing/2014/main" id="{E3E51905-F374-4E1A-97CF-B741584B74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 xmlns:a16="http://schemas.microsoft.com/office/drawing/2014/main" id="{4842900A-8D26-443A-836B-5E97408F5C5F}"/>
              </a:ext>
            </a:extLst>
          </p:cNvPr>
          <p:cNvGraphicFramePr>
            <a:graphicFrameLocks noGrp="1"/>
          </p:cNvGraphicFramePr>
          <p:nvPr>
            <p:ph idx="1"/>
            <p:extLst>
              <p:ext uri="{D42A27DB-BD31-4B8C-83A1-F6EECF244321}">
                <p14:modId xmlns:p14="http://schemas.microsoft.com/office/powerpoint/2010/main" val="3123561576"/>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3230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55E6449-E576-44A7-9462-5162FE68D25C}"/>
              </a:ext>
            </a:extLst>
          </p:cNvPr>
          <p:cNvSpPr>
            <a:spLocks noGrp="1"/>
          </p:cNvSpPr>
          <p:nvPr>
            <p:ph idx="1"/>
          </p:nvPr>
        </p:nvSpPr>
        <p:spPr>
          <a:xfrm>
            <a:off x="838200" y="576197"/>
            <a:ext cx="10515600" cy="5600766"/>
          </a:xfrm>
        </p:spPr>
        <p:txBody>
          <a:bodyPr/>
          <a:lstStyle/>
          <a:p>
            <a:r>
              <a:rPr lang="en-IN" dirty="0"/>
              <a:t>A formal language grammar is a set of rules which precisely specify the sentences of L.</a:t>
            </a:r>
          </a:p>
          <a:p>
            <a:endParaRPr lang="en-IN" dirty="0"/>
          </a:p>
        </p:txBody>
      </p:sp>
      <p:pic>
        <p:nvPicPr>
          <p:cNvPr id="5" name="Picture 4">
            <a:extLst>
              <a:ext uri="{FF2B5EF4-FFF2-40B4-BE49-F238E27FC236}">
                <a16:creationId xmlns="" xmlns:a16="http://schemas.microsoft.com/office/drawing/2014/main" id="{BDC0759F-3F09-48A6-B200-F5792E1F460F}"/>
              </a:ext>
            </a:extLst>
          </p:cNvPr>
          <p:cNvPicPr>
            <a:picLocks noChangeAspect="1"/>
          </p:cNvPicPr>
          <p:nvPr/>
        </p:nvPicPr>
        <p:blipFill>
          <a:blip r:embed="rId2"/>
          <a:stretch>
            <a:fillRect/>
          </a:stretch>
        </p:blipFill>
        <p:spPr>
          <a:xfrm>
            <a:off x="290316" y="1717813"/>
            <a:ext cx="11611368" cy="3317534"/>
          </a:xfrm>
          <a:prstGeom prst="rect">
            <a:avLst/>
          </a:prstGeom>
        </p:spPr>
      </p:pic>
    </p:spTree>
    <p:extLst>
      <p:ext uri="{BB962C8B-B14F-4D97-AF65-F5344CB8AC3E}">
        <p14:creationId xmlns:p14="http://schemas.microsoft.com/office/powerpoint/2010/main" val="760220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408D577-07CB-42C0-A716-C4C7783BF1FC}"/>
              </a:ext>
            </a:extLst>
          </p:cNvPr>
          <p:cNvPicPr>
            <a:picLocks noChangeAspect="1"/>
          </p:cNvPicPr>
          <p:nvPr/>
        </p:nvPicPr>
        <p:blipFill>
          <a:blip r:embed="rId2"/>
          <a:stretch>
            <a:fillRect/>
          </a:stretch>
        </p:blipFill>
        <p:spPr>
          <a:xfrm>
            <a:off x="338858" y="912984"/>
            <a:ext cx="11770945" cy="3952929"/>
          </a:xfrm>
          <a:prstGeom prst="rect">
            <a:avLst/>
          </a:prstGeom>
        </p:spPr>
      </p:pic>
    </p:spTree>
    <p:extLst>
      <p:ext uri="{BB962C8B-B14F-4D97-AF65-F5344CB8AC3E}">
        <p14:creationId xmlns:p14="http://schemas.microsoft.com/office/powerpoint/2010/main" val="3641910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2BE9299-7A78-411C-8F12-F06E69347E81}"/>
              </a:ext>
            </a:extLst>
          </p:cNvPr>
          <p:cNvPicPr>
            <a:picLocks noChangeAspect="1"/>
          </p:cNvPicPr>
          <p:nvPr/>
        </p:nvPicPr>
        <p:blipFill>
          <a:blip r:embed="rId2"/>
          <a:stretch>
            <a:fillRect/>
          </a:stretch>
        </p:blipFill>
        <p:spPr>
          <a:xfrm>
            <a:off x="424541" y="-1"/>
            <a:ext cx="8895797" cy="6455229"/>
          </a:xfrm>
          <a:prstGeom prst="rect">
            <a:avLst/>
          </a:prstGeom>
        </p:spPr>
      </p:pic>
    </p:spTree>
    <p:extLst>
      <p:ext uri="{BB962C8B-B14F-4D97-AF65-F5344CB8AC3E}">
        <p14:creationId xmlns:p14="http://schemas.microsoft.com/office/powerpoint/2010/main" val="2540453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1912E44-6AEE-4954-A214-F223393FB687}"/>
              </a:ext>
            </a:extLst>
          </p:cNvPr>
          <p:cNvPicPr>
            <a:picLocks noChangeAspect="1"/>
          </p:cNvPicPr>
          <p:nvPr/>
        </p:nvPicPr>
        <p:blipFill>
          <a:blip r:embed="rId2"/>
          <a:stretch>
            <a:fillRect/>
          </a:stretch>
        </p:blipFill>
        <p:spPr>
          <a:xfrm>
            <a:off x="0" y="661639"/>
            <a:ext cx="11914028" cy="3605561"/>
          </a:xfrm>
          <a:prstGeom prst="rect">
            <a:avLst/>
          </a:prstGeom>
        </p:spPr>
      </p:pic>
    </p:spTree>
    <p:extLst>
      <p:ext uri="{BB962C8B-B14F-4D97-AF65-F5344CB8AC3E}">
        <p14:creationId xmlns:p14="http://schemas.microsoft.com/office/powerpoint/2010/main" val="3189399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8704B461-0F2A-41A1-92E2-C128E22AFD92}"/>
              </a:ext>
            </a:extLst>
          </p:cNvPr>
          <p:cNvPicPr>
            <a:picLocks noChangeAspect="1"/>
          </p:cNvPicPr>
          <p:nvPr/>
        </p:nvPicPr>
        <p:blipFill>
          <a:blip r:embed="rId2"/>
          <a:stretch>
            <a:fillRect/>
          </a:stretch>
        </p:blipFill>
        <p:spPr>
          <a:xfrm>
            <a:off x="0" y="1494745"/>
            <a:ext cx="12348481" cy="3120798"/>
          </a:xfrm>
          <a:prstGeom prst="rect">
            <a:avLst/>
          </a:prstGeom>
        </p:spPr>
      </p:pic>
    </p:spTree>
    <p:extLst>
      <p:ext uri="{BB962C8B-B14F-4D97-AF65-F5344CB8AC3E}">
        <p14:creationId xmlns:p14="http://schemas.microsoft.com/office/powerpoint/2010/main" val="2955216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ED96C162-A6E3-429B-ACCF-509488B1533E}"/>
              </a:ext>
            </a:extLst>
          </p:cNvPr>
          <p:cNvPicPr>
            <a:picLocks noChangeAspect="1"/>
          </p:cNvPicPr>
          <p:nvPr/>
        </p:nvPicPr>
        <p:blipFill>
          <a:blip r:embed="rId2"/>
          <a:stretch>
            <a:fillRect/>
          </a:stretch>
        </p:blipFill>
        <p:spPr>
          <a:xfrm>
            <a:off x="217715" y="245383"/>
            <a:ext cx="10809514" cy="6286632"/>
          </a:xfrm>
          <a:prstGeom prst="rect">
            <a:avLst/>
          </a:prstGeom>
        </p:spPr>
      </p:pic>
    </p:spTree>
    <p:extLst>
      <p:ext uri="{BB962C8B-B14F-4D97-AF65-F5344CB8AC3E}">
        <p14:creationId xmlns:p14="http://schemas.microsoft.com/office/powerpoint/2010/main" val="383396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BE896D8-2929-4FD8-BE32-75340138C4B6}"/>
              </a:ext>
            </a:extLst>
          </p:cNvPr>
          <p:cNvPicPr>
            <a:picLocks noChangeAspect="1"/>
          </p:cNvPicPr>
          <p:nvPr/>
        </p:nvPicPr>
        <p:blipFill>
          <a:blip r:embed="rId2"/>
          <a:stretch>
            <a:fillRect/>
          </a:stretch>
        </p:blipFill>
        <p:spPr>
          <a:xfrm>
            <a:off x="380002" y="0"/>
            <a:ext cx="9331688" cy="3063875"/>
          </a:xfrm>
          <a:prstGeom prst="rect">
            <a:avLst/>
          </a:prstGeom>
        </p:spPr>
      </p:pic>
      <p:pic>
        <p:nvPicPr>
          <p:cNvPr id="7" name="Picture 6">
            <a:extLst>
              <a:ext uri="{FF2B5EF4-FFF2-40B4-BE49-F238E27FC236}">
                <a16:creationId xmlns="" xmlns:a16="http://schemas.microsoft.com/office/drawing/2014/main" id="{02374188-32A0-4E20-8824-430C347B06B4}"/>
              </a:ext>
            </a:extLst>
          </p:cNvPr>
          <p:cNvPicPr>
            <a:picLocks noChangeAspect="1"/>
          </p:cNvPicPr>
          <p:nvPr/>
        </p:nvPicPr>
        <p:blipFill>
          <a:blip r:embed="rId3"/>
          <a:stretch>
            <a:fillRect/>
          </a:stretch>
        </p:blipFill>
        <p:spPr>
          <a:xfrm>
            <a:off x="859971" y="2730712"/>
            <a:ext cx="6324600" cy="4012767"/>
          </a:xfrm>
          <a:prstGeom prst="rect">
            <a:avLst/>
          </a:prstGeom>
        </p:spPr>
      </p:pic>
    </p:spTree>
    <p:extLst>
      <p:ext uri="{BB962C8B-B14F-4D97-AF65-F5344CB8AC3E}">
        <p14:creationId xmlns:p14="http://schemas.microsoft.com/office/powerpoint/2010/main" val="2302568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487E815-E9EC-499A-B5E1-19058888F222}"/>
              </a:ext>
            </a:extLst>
          </p:cNvPr>
          <p:cNvPicPr>
            <a:picLocks noChangeAspect="1"/>
          </p:cNvPicPr>
          <p:nvPr/>
        </p:nvPicPr>
        <p:blipFill>
          <a:blip r:embed="rId2"/>
          <a:stretch>
            <a:fillRect/>
          </a:stretch>
        </p:blipFill>
        <p:spPr>
          <a:xfrm>
            <a:off x="136563" y="911035"/>
            <a:ext cx="12027924" cy="4009308"/>
          </a:xfrm>
          <a:prstGeom prst="rect">
            <a:avLst/>
          </a:prstGeom>
        </p:spPr>
      </p:pic>
    </p:spTree>
    <p:extLst>
      <p:ext uri="{BB962C8B-B14F-4D97-AF65-F5344CB8AC3E}">
        <p14:creationId xmlns:p14="http://schemas.microsoft.com/office/powerpoint/2010/main" val="3011725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1FC1861-B918-425F-9FA8-EA1426928920}"/>
              </a:ext>
            </a:extLst>
          </p:cNvPr>
          <p:cNvPicPr>
            <a:picLocks noChangeAspect="1"/>
          </p:cNvPicPr>
          <p:nvPr/>
        </p:nvPicPr>
        <p:blipFill>
          <a:blip r:embed="rId2"/>
          <a:stretch>
            <a:fillRect/>
          </a:stretch>
        </p:blipFill>
        <p:spPr>
          <a:xfrm>
            <a:off x="293914" y="160408"/>
            <a:ext cx="10600905" cy="2199861"/>
          </a:xfrm>
          <a:prstGeom prst="rect">
            <a:avLst/>
          </a:prstGeom>
        </p:spPr>
      </p:pic>
      <p:pic>
        <p:nvPicPr>
          <p:cNvPr id="7" name="Picture 6">
            <a:extLst>
              <a:ext uri="{FF2B5EF4-FFF2-40B4-BE49-F238E27FC236}">
                <a16:creationId xmlns="" xmlns:a16="http://schemas.microsoft.com/office/drawing/2014/main" id="{BD7192C7-2057-4214-BBC6-46ABC0817B04}"/>
              </a:ext>
            </a:extLst>
          </p:cNvPr>
          <p:cNvPicPr>
            <a:picLocks noChangeAspect="1"/>
          </p:cNvPicPr>
          <p:nvPr/>
        </p:nvPicPr>
        <p:blipFill>
          <a:blip r:embed="rId3"/>
          <a:stretch>
            <a:fillRect/>
          </a:stretch>
        </p:blipFill>
        <p:spPr>
          <a:xfrm>
            <a:off x="1042591" y="2055468"/>
            <a:ext cx="8046981" cy="4365915"/>
          </a:xfrm>
          <a:prstGeom prst="rect">
            <a:avLst/>
          </a:prstGeom>
        </p:spPr>
      </p:pic>
    </p:spTree>
    <p:extLst>
      <p:ext uri="{BB962C8B-B14F-4D97-AF65-F5344CB8AC3E}">
        <p14:creationId xmlns:p14="http://schemas.microsoft.com/office/powerpoint/2010/main" val="1152562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3A5B4632-C963-4296-86F0-79AA9EA5AE9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38328" y="303591"/>
            <a:ext cx="4335327" cy="5896743"/>
          </a:xfrm>
          <a:prstGeom prst="rect">
            <a:avLst/>
          </a:prstGeom>
          <a:solidFill>
            <a:srgbClr val="ED7D31"/>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980D80C7-F2EE-4C71-A906-D3BA908D713A}"/>
              </a:ext>
            </a:extLst>
          </p:cNvPr>
          <p:cNvSpPr>
            <a:spLocks noGrp="1"/>
          </p:cNvSpPr>
          <p:nvPr>
            <p:ph type="title"/>
          </p:nvPr>
        </p:nvSpPr>
        <p:spPr>
          <a:xfrm>
            <a:off x="594360" y="637125"/>
            <a:ext cx="3802276" cy="5256371"/>
          </a:xfrm>
        </p:spPr>
        <p:txBody>
          <a:bodyPr>
            <a:normAutofit/>
          </a:bodyPr>
          <a:lstStyle/>
          <a:p>
            <a:r>
              <a:rPr lang="en-US" sz="4800" dirty="0"/>
              <a:t>Unit 1</a:t>
            </a:r>
            <a:br>
              <a:rPr lang="en-US" sz="4800" dirty="0"/>
            </a:br>
            <a:r>
              <a:rPr lang="en-US" sz="4800" dirty="0"/>
              <a:t>Syllabus</a:t>
            </a:r>
            <a:endParaRPr lang="en-IN" sz="4800" dirty="0"/>
          </a:p>
        </p:txBody>
      </p:sp>
      <p:graphicFrame>
        <p:nvGraphicFramePr>
          <p:cNvPr id="5" name="Content Placeholder 2">
            <a:extLst>
              <a:ext uri="{FF2B5EF4-FFF2-40B4-BE49-F238E27FC236}">
                <a16:creationId xmlns="" xmlns:a16="http://schemas.microsoft.com/office/drawing/2014/main" id="{BA5AB97A-3B19-4520-9B61-D5F5D9CCACEF}"/>
              </a:ext>
            </a:extLst>
          </p:cNvPr>
          <p:cNvGraphicFramePr>
            <a:graphicFrameLocks noGrp="1"/>
          </p:cNvGraphicFramePr>
          <p:nvPr>
            <p:ph idx="1"/>
            <p:extLst>
              <p:ext uri="{D42A27DB-BD31-4B8C-83A1-F6EECF244321}">
                <p14:modId xmlns:p14="http://schemas.microsoft.com/office/powerpoint/2010/main" val="2821958401"/>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8773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368028-4D53-4C54-8C61-5EEC3B25870F}"/>
              </a:ext>
            </a:extLst>
          </p:cNvPr>
          <p:cNvSpPr>
            <a:spLocks noGrp="1"/>
          </p:cNvSpPr>
          <p:nvPr>
            <p:ph type="title"/>
          </p:nvPr>
        </p:nvSpPr>
        <p:spPr>
          <a:xfrm>
            <a:off x="636019" y="145954"/>
            <a:ext cx="10515600" cy="1325563"/>
          </a:xfrm>
        </p:spPr>
        <p:txBody>
          <a:bodyPr/>
          <a:lstStyle/>
          <a:p>
            <a:r>
              <a:rPr lang="en-IN" dirty="0"/>
              <a:t>Recursive Specification</a:t>
            </a:r>
          </a:p>
        </p:txBody>
      </p:sp>
      <p:pic>
        <p:nvPicPr>
          <p:cNvPr id="5" name="Picture 4">
            <a:extLst>
              <a:ext uri="{FF2B5EF4-FFF2-40B4-BE49-F238E27FC236}">
                <a16:creationId xmlns="" xmlns:a16="http://schemas.microsoft.com/office/drawing/2014/main" id="{1D5374B7-3BB4-49F1-8970-A036D1452CEC}"/>
              </a:ext>
            </a:extLst>
          </p:cNvPr>
          <p:cNvPicPr>
            <a:picLocks noChangeAspect="1"/>
          </p:cNvPicPr>
          <p:nvPr/>
        </p:nvPicPr>
        <p:blipFill>
          <a:blip r:embed="rId2"/>
          <a:stretch>
            <a:fillRect/>
          </a:stretch>
        </p:blipFill>
        <p:spPr>
          <a:xfrm>
            <a:off x="468085" y="1625084"/>
            <a:ext cx="9119992" cy="1326850"/>
          </a:xfrm>
          <a:prstGeom prst="rect">
            <a:avLst/>
          </a:prstGeom>
        </p:spPr>
      </p:pic>
      <p:pic>
        <p:nvPicPr>
          <p:cNvPr id="7" name="Picture 6">
            <a:extLst>
              <a:ext uri="{FF2B5EF4-FFF2-40B4-BE49-F238E27FC236}">
                <a16:creationId xmlns="" xmlns:a16="http://schemas.microsoft.com/office/drawing/2014/main" id="{3F5C6BB0-2AB5-4CEC-AED3-9C7B6C7672E6}"/>
              </a:ext>
            </a:extLst>
          </p:cNvPr>
          <p:cNvPicPr>
            <a:picLocks noChangeAspect="1"/>
          </p:cNvPicPr>
          <p:nvPr/>
        </p:nvPicPr>
        <p:blipFill>
          <a:blip r:embed="rId3"/>
          <a:stretch>
            <a:fillRect/>
          </a:stretch>
        </p:blipFill>
        <p:spPr>
          <a:xfrm>
            <a:off x="1164771" y="2902211"/>
            <a:ext cx="5293434" cy="534353"/>
          </a:xfrm>
          <a:prstGeom prst="rect">
            <a:avLst/>
          </a:prstGeom>
        </p:spPr>
      </p:pic>
      <p:pic>
        <p:nvPicPr>
          <p:cNvPr id="9" name="Picture 8">
            <a:extLst>
              <a:ext uri="{FF2B5EF4-FFF2-40B4-BE49-F238E27FC236}">
                <a16:creationId xmlns="" xmlns:a16="http://schemas.microsoft.com/office/drawing/2014/main" id="{D937E037-22EC-4A67-BDAD-14C5C778A39E}"/>
              </a:ext>
            </a:extLst>
          </p:cNvPr>
          <p:cNvPicPr>
            <a:picLocks noChangeAspect="1"/>
          </p:cNvPicPr>
          <p:nvPr/>
        </p:nvPicPr>
        <p:blipFill>
          <a:blip r:embed="rId4"/>
          <a:stretch>
            <a:fillRect/>
          </a:stretch>
        </p:blipFill>
        <p:spPr>
          <a:xfrm>
            <a:off x="468085" y="3386840"/>
            <a:ext cx="8652893" cy="3024846"/>
          </a:xfrm>
          <a:prstGeom prst="rect">
            <a:avLst/>
          </a:prstGeom>
        </p:spPr>
      </p:pic>
    </p:spTree>
    <p:extLst>
      <p:ext uri="{BB962C8B-B14F-4D97-AF65-F5344CB8AC3E}">
        <p14:creationId xmlns:p14="http://schemas.microsoft.com/office/powerpoint/2010/main" val="1875843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02A774A3-33A6-4B75-A71A-BF796A5A40F0}"/>
              </a:ext>
            </a:extLst>
          </p:cNvPr>
          <p:cNvPicPr>
            <a:picLocks noChangeAspect="1"/>
          </p:cNvPicPr>
          <p:nvPr/>
        </p:nvPicPr>
        <p:blipFill>
          <a:blip r:embed="rId2"/>
          <a:stretch>
            <a:fillRect/>
          </a:stretch>
        </p:blipFill>
        <p:spPr>
          <a:xfrm>
            <a:off x="511628" y="67905"/>
            <a:ext cx="7602304" cy="4891088"/>
          </a:xfrm>
          <a:prstGeom prst="rect">
            <a:avLst/>
          </a:prstGeom>
        </p:spPr>
      </p:pic>
      <p:pic>
        <p:nvPicPr>
          <p:cNvPr id="7" name="Picture 6">
            <a:extLst>
              <a:ext uri="{FF2B5EF4-FFF2-40B4-BE49-F238E27FC236}">
                <a16:creationId xmlns="" xmlns:a16="http://schemas.microsoft.com/office/drawing/2014/main" id="{051689C4-6891-4674-98F5-CE32504CC90C}"/>
              </a:ext>
            </a:extLst>
          </p:cNvPr>
          <p:cNvPicPr>
            <a:picLocks noChangeAspect="1"/>
          </p:cNvPicPr>
          <p:nvPr/>
        </p:nvPicPr>
        <p:blipFill>
          <a:blip r:embed="rId3"/>
          <a:stretch>
            <a:fillRect/>
          </a:stretch>
        </p:blipFill>
        <p:spPr>
          <a:xfrm>
            <a:off x="740332" y="5049384"/>
            <a:ext cx="7144895" cy="543338"/>
          </a:xfrm>
          <a:prstGeom prst="rect">
            <a:avLst/>
          </a:prstGeom>
        </p:spPr>
      </p:pic>
      <p:cxnSp>
        <p:nvCxnSpPr>
          <p:cNvPr id="9" name="Straight Connector 8">
            <a:extLst>
              <a:ext uri="{FF2B5EF4-FFF2-40B4-BE49-F238E27FC236}">
                <a16:creationId xmlns="" xmlns:a16="http://schemas.microsoft.com/office/drawing/2014/main" id="{B8ECBFAE-9171-46D4-9B72-27DA6DD7F3C5}"/>
              </a:ext>
            </a:extLst>
          </p:cNvPr>
          <p:cNvCxnSpPr>
            <a:cxnSpLocks/>
          </p:cNvCxnSpPr>
          <p:nvPr/>
        </p:nvCxnSpPr>
        <p:spPr>
          <a:xfrm>
            <a:off x="793167" y="4869941"/>
            <a:ext cx="308140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 xmlns:a16="http://schemas.microsoft.com/office/drawing/2014/main" id="{BD123F30-AB94-440D-B2C7-A1626414C3D6}"/>
              </a:ext>
            </a:extLst>
          </p:cNvPr>
          <p:cNvCxnSpPr>
            <a:cxnSpLocks/>
          </p:cNvCxnSpPr>
          <p:nvPr/>
        </p:nvCxnSpPr>
        <p:spPr>
          <a:xfrm>
            <a:off x="4620718" y="4618228"/>
            <a:ext cx="308140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38440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08778D8C-2D22-4490-8AEF-BED4629F5E6B}"/>
              </a:ext>
            </a:extLst>
          </p:cNvPr>
          <p:cNvPicPr>
            <a:picLocks noChangeAspect="1"/>
          </p:cNvPicPr>
          <p:nvPr/>
        </p:nvPicPr>
        <p:blipFill>
          <a:blip r:embed="rId2"/>
          <a:stretch>
            <a:fillRect/>
          </a:stretch>
        </p:blipFill>
        <p:spPr>
          <a:xfrm>
            <a:off x="457199" y="987425"/>
            <a:ext cx="11121683" cy="4945289"/>
          </a:xfrm>
          <a:prstGeom prst="rect">
            <a:avLst/>
          </a:prstGeom>
        </p:spPr>
      </p:pic>
    </p:spTree>
    <p:extLst>
      <p:ext uri="{BB962C8B-B14F-4D97-AF65-F5344CB8AC3E}">
        <p14:creationId xmlns:p14="http://schemas.microsoft.com/office/powerpoint/2010/main" val="573529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6C2E80F-49A6-4372-B103-219D417A5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A2F795DE-3E11-49C1-9416-30800AD05351}"/>
              </a:ext>
            </a:extLst>
          </p:cNvPr>
          <p:cNvSpPr>
            <a:spLocks noGrp="1"/>
          </p:cNvSpPr>
          <p:nvPr>
            <p:ph type="title"/>
          </p:nvPr>
        </p:nvSpPr>
        <p:spPr>
          <a:xfrm>
            <a:off x="863029" y="1012004"/>
            <a:ext cx="3416158" cy="4795408"/>
          </a:xfrm>
        </p:spPr>
        <p:txBody>
          <a:bodyPr>
            <a:normAutofit/>
          </a:bodyPr>
          <a:lstStyle/>
          <a:p>
            <a:r>
              <a:rPr lang="en-IN" dirty="0">
                <a:solidFill>
                  <a:srgbClr val="FFFFFF"/>
                </a:solidFill>
              </a:rPr>
              <a:t>Classification of Grammars</a:t>
            </a:r>
          </a:p>
        </p:txBody>
      </p:sp>
      <p:graphicFrame>
        <p:nvGraphicFramePr>
          <p:cNvPr id="5" name="Content Placeholder 2">
            <a:extLst>
              <a:ext uri="{FF2B5EF4-FFF2-40B4-BE49-F238E27FC236}">
                <a16:creationId xmlns="" xmlns:a16="http://schemas.microsoft.com/office/drawing/2014/main" id="{6AFBF5F4-97E6-4204-88A7-B078C865F1E6}"/>
              </a:ext>
            </a:extLst>
          </p:cNvPr>
          <p:cNvGraphicFramePr>
            <a:graphicFrameLocks noGrp="1"/>
          </p:cNvGraphicFramePr>
          <p:nvPr>
            <p:ph idx="1"/>
            <p:extLst>
              <p:ext uri="{D42A27DB-BD31-4B8C-83A1-F6EECF244321}">
                <p14:modId xmlns:p14="http://schemas.microsoft.com/office/powerpoint/2010/main" val="108022832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5961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0782877A-EA44-40E5-ADBE-B509E51B95B7}"/>
              </a:ext>
            </a:extLst>
          </p:cNvPr>
          <p:cNvPicPr>
            <a:picLocks noChangeAspect="1"/>
          </p:cNvPicPr>
          <p:nvPr/>
        </p:nvPicPr>
        <p:blipFill>
          <a:blip r:embed="rId2"/>
          <a:stretch>
            <a:fillRect/>
          </a:stretch>
        </p:blipFill>
        <p:spPr>
          <a:xfrm>
            <a:off x="0" y="1139825"/>
            <a:ext cx="12008709" cy="3758745"/>
          </a:xfrm>
          <a:prstGeom prst="rect">
            <a:avLst/>
          </a:prstGeom>
        </p:spPr>
      </p:pic>
    </p:spTree>
    <p:extLst>
      <p:ext uri="{BB962C8B-B14F-4D97-AF65-F5344CB8AC3E}">
        <p14:creationId xmlns:p14="http://schemas.microsoft.com/office/powerpoint/2010/main" val="2512259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00045949-9F1E-48BC-AC8C-F79499DED507}"/>
              </a:ext>
            </a:extLst>
          </p:cNvPr>
          <p:cNvPicPr>
            <a:picLocks noChangeAspect="1"/>
          </p:cNvPicPr>
          <p:nvPr/>
        </p:nvPicPr>
        <p:blipFill>
          <a:blip r:embed="rId2"/>
          <a:stretch>
            <a:fillRect/>
          </a:stretch>
        </p:blipFill>
        <p:spPr>
          <a:xfrm>
            <a:off x="143059" y="718387"/>
            <a:ext cx="11655799" cy="4332583"/>
          </a:xfrm>
          <a:prstGeom prst="rect">
            <a:avLst/>
          </a:prstGeom>
        </p:spPr>
      </p:pic>
    </p:spTree>
    <p:extLst>
      <p:ext uri="{BB962C8B-B14F-4D97-AF65-F5344CB8AC3E}">
        <p14:creationId xmlns:p14="http://schemas.microsoft.com/office/powerpoint/2010/main" val="206790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48B8952-D3A8-4522-8CCB-58A8D1045DE5}"/>
              </a:ext>
            </a:extLst>
          </p:cNvPr>
          <p:cNvPicPr>
            <a:picLocks noChangeAspect="1"/>
          </p:cNvPicPr>
          <p:nvPr/>
        </p:nvPicPr>
        <p:blipFill>
          <a:blip r:embed="rId2"/>
          <a:stretch>
            <a:fillRect/>
          </a:stretch>
        </p:blipFill>
        <p:spPr>
          <a:xfrm>
            <a:off x="120931" y="915376"/>
            <a:ext cx="11883012" cy="4277110"/>
          </a:xfrm>
          <a:prstGeom prst="rect">
            <a:avLst/>
          </a:prstGeom>
        </p:spPr>
      </p:pic>
    </p:spTree>
    <p:extLst>
      <p:ext uri="{BB962C8B-B14F-4D97-AF65-F5344CB8AC3E}">
        <p14:creationId xmlns:p14="http://schemas.microsoft.com/office/powerpoint/2010/main" val="3087468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70105D8-26B5-45E1-9122-A1F1C938CAFA}"/>
              </a:ext>
            </a:extLst>
          </p:cNvPr>
          <p:cNvPicPr>
            <a:picLocks noChangeAspect="1"/>
          </p:cNvPicPr>
          <p:nvPr/>
        </p:nvPicPr>
        <p:blipFill>
          <a:blip r:embed="rId2"/>
          <a:stretch>
            <a:fillRect/>
          </a:stretch>
        </p:blipFill>
        <p:spPr>
          <a:xfrm>
            <a:off x="283028" y="103868"/>
            <a:ext cx="9176658" cy="6428094"/>
          </a:xfrm>
          <a:prstGeom prst="rect">
            <a:avLst/>
          </a:prstGeom>
        </p:spPr>
      </p:pic>
    </p:spTree>
    <p:extLst>
      <p:ext uri="{BB962C8B-B14F-4D97-AF65-F5344CB8AC3E}">
        <p14:creationId xmlns:p14="http://schemas.microsoft.com/office/powerpoint/2010/main" val="15335701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E766EB0-2A91-4EB2-B2B9-BFF0C03BD722}"/>
              </a:ext>
            </a:extLst>
          </p:cNvPr>
          <p:cNvPicPr>
            <a:picLocks noChangeAspect="1"/>
          </p:cNvPicPr>
          <p:nvPr/>
        </p:nvPicPr>
        <p:blipFill>
          <a:blip r:embed="rId2"/>
          <a:stretch>
            <a:fillRect/>
          </a:stretch>
        </p:blipFill>
        <p:spPr>
          <a:xfrm>
            <a:off x="87085" y="0"/>
            <a:ext cx="10329603" cy="2045798"/>
          </a:xfrm>
          <a:prstGeom prst="rect">
            <a:avLst/>
          </a:prstGeom>
        </p:spPr>
      </p:pic>
      <p:pic>
        <p:nvPicPr>
          <p:cNvPr id="7" name="Picture 6">
            <a:extLst>
              <a:ext uri="{FF2B5EF4-FFF2-40B4-BE49-F238E27FC236}">
                <a16:creationId xmlns="" xmlns:a16="http://schemas.microsoft.com/office/drawing/2014/main" id="{0948964D-DFDB-42CB-8E3B-2495260B3AE0}"/>
              </a:ext>
            </a:extLst>
          </p:cNvPr>
          <p:cNvPicPr>
            <a:picLocks noChangeAspect="1"/>
          </p:cNvPicPr>
          <p:nvPr/>
        </p:nvPicPr>
        <p:blipFill>
          <a:blip r:embed="rId3"/>
          <a:stretch>
            <a:fillRect/>
          </a:stretch>
        </p:blipFill>
        <p:spPr>
          <a:xfrm>
            <a:off x="1469464" y="1932178"/>
            <a:ext cx="9067070" cy="1531025"/>
          </a:xfrm>
          <a:prstGeom prst="rect">
            <a:avLst/>
          </a:prstGeom>
        </p:spPr>
      </p:pic>
      <p:pic>
        <p:nvPicPr>
          <p:cNvPr id="9" name="Picture 8">
            <a:extLst>
              <a:ext uri="{FF2B5EF4-FFF2-40B4-BE49-F238E27FC236}">
                <a16:creationId xmlns="" xmlns:a16="http://schemas.microsoft.com/office/drawing/2014/main" id="{083BD054-4036-4EBD-B099-172035C5133C}"/>
              </a:ext>
            </a:extLst>
          </p:cNvPr>
          <p:cNvPicPr>
            <a:picLocks noChangeAspect="1"/>
          </p:cNvPicPr>
          <p:nvPr/>
        </p:nvPicPr>
        <p:blipFill>
          <a:blip r:embed="rId4"/>
          <a:stretch>
            <a:fillRect/>
          </a:stretch>
        </p:blipFill>
        <p:spPr>
          <a:xfrm>
            <a:off x="2054776" y="3293722"/>
            <a:ext cx="8420443" cy="2987335"/>
          </a:xfrm>
          <a:prstGeom prst="rect">
            <a:avLst/>
          </a:prstGeom>
        </p:spPr>
      </p:pic>
    </p:spTree>
    <p:extLst>
      <p:ext uri="{BB962C8B-B14F-4D97-AF65-F5344CB8AC3E}">
        <p14:creationId xmlns:p14="http://schemas.microsoft.com/office/powerpoint/2010/main" val="2527167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80F70772-2FBC-4CD8-8DBF-AF4E6CED3DC1}"/>
              </a:ext>
            </a:extLst>
          </p:cNvPr>
          <p:cNvPicPr>
            <a:picLocks noChangeAspect="1"/>
          </p:cNvPicPr>
          <p:nvPr/>
        </p:nvPicPr>
        <p:blipFill>
          <a:blip r:embed="rId2"/>
          <a:stretch>
            <a:fillRect/>
          </a:stretch>
        </p:blipFill>
        <p:spPr>
          <a:xfrm>
            <a:off x="315685" y="223223"/>
            <a:ext cx="11938048" cy="5328491"/>
          </a:xfrm>
          <a:prstGeom prst="rect">
            <a:avLst/>
          </a:prstGeom>
        </p:spPr>
      </p:pic>
    </p:spTree>
    <p:extLst>
      <p:ext uri="{BB962C8B-B14F-4D97-AF65-F5344CB8AC3E}">
        <p14:creationId xmlns:p14="http://schemas.microsoft.com/office/powerpoint/2010/main" val="519841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49CD2D09-B1BB-4DF5-9E1C-3D21B21EDE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 xmlns:a16="http://schemas.microsoft.com/office/drawing/2014/main" id="{83355637-BA71-4F63-94C9-E77BF81BDFC0}"/>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 xmlns:a16="http://schemas.microsoft.com/office/drawing/2014/main" id="{CC73D398-EDF6-4DB1-A36D-9CD582F7BDFF}"/>
              </a:ext>
            </a:extLst>
          </p:cNvPr>
          <p:cNvSpPr>
            <a:spLocks noGrp="1"/>
          </p:cNvSpPr>
          <p:nvPr>
            <p:ph type="title"/>
          </p:nvPr>
        </p:nvSpPr>
        <p:spPr>
          <a:xfrm>
            <a:off x="804998" y="798445"/>
            <a:ext cx="4803636" cy="1311664"/>
          </a:xfrm>
        </p:spPr>
        <p:txBody>
          <a:bodyPr>
            <a:normAutofit/>
          </a:bodyPr>
          <a:lstStyle/>
          <a:p>
            <a:r>
              <a:rPr lang="en-GB" sz="3400" b="1">
                <a:solidFill>
                  <a:srgbClr val="000000"/>
                </a:solidFill>
              </a:rPr>
              <a:t>Recommended Readings: </a:t>
            </a:r>
            <a:r>
              <a:rPr lang="en-IN" sz="3400">
                <a:solidFill>
                  <a:srgbClr val="000000"/>
                </a:solidFill>
              </a:rPr>
              <a:t/>
            </a:r>
            <a:br>
              <a:rPr lang="en-IN" sz="3400">
                <a:solidFill>
                  <a:srgbClr val="000000"/>
                </a:solidFill>
              </a:rPr>
            </a:br>
            <a:endParaRPr lang="en-IN" sz="3400">
              <a:solidFill>
                <a:srgbClr val="000000"/>
              </a:solidFill>
            </a:endParaRPr>
          </a:p>
        </p:txBody>
      </p:sp>
      <p:sp>
        <p:nvSpPr>
          <p:cNvPr id="3" name="Content Placeholder 2">
            <a:extLst>
              <a:ext uri="{FF2B5EF4-FFF2-40B4-BE49-F238E27FC236}">
                <a16:creationId xmlns="" xmlns:a16="http://schemas.microsoft.com/office/drawing/2014/main" id="{204ECE6B-5FB3-42D3-A0C4-911EB3C12D9B}"/>
              </a:ext>
            </a:extLst>
          </p:cNvPr>
          <p:cNvSpPr>
            <a:spLocks noGrp="1"/>
          </p:cNvSpPr>
          <p:nvPr>
            <p:ph idx="1"/>
          </p:nvPr>
        </p:nvSpPr>
        <p:spPr>
          <a:xfrm>
            <a:off x="804997" y="2272143"/>
            <a:ext cx="4706803" cy="3788830"/>
          </a:xfrm>
        </p:spPr>
        <p:txBody>
          <a:bodyPr anchor="ctr">
            <a:normAutofit/>
          </a:bodyPr>
          <a:lstStyle/>
          <a:p>
            <a:pPr marL="0" indent="0">
              <a:buNone/>
            </a:pPr>
            <a:r>
              <a:rPr lang="en-GB" sz="2000" dirty="0">
                <a:solidFill>
                  <a:srgbClr val="000000"/>
                </a:solidFill>
              </a:rPr>
              <a:t>1. Aho and Ulman ; Principles of Compiler Design; </a:t>
            </a:r>
            <a:r>
              <a:rPr lang="en-GB" sz="2000" dirty="0" err="1">
                <a:solidFill>
                  <a:srgbClr val="000000"/>
                </a:solidFill>
              </a:rPr>
              <a:t>Narosa</a:t>
            </a:r>
            <a:r>
              <a:rPr lang="en-GB" sz="2000" dirty="0">
                <a:solidFill>
                  <a:srgbClr val="000000"/>
                </a:solidFill>
              </a:rPr>
              <a:t> publishing House, ISBN: 81-85015-61-9.  </a:t>
            </a:r>
            <a:endParaRPr lang="en-IN" sz="2000" dirty="0">
              <a:solidFill>
                <a:srgbClr val="000000"/>
              </a:solidFill>
            </a:endParaRPr>
          </a:p>
          <a:p>
            <a:pPr marL="0" indent="0">
              <a:buNone/>
            </a:pPr>
            <a:r>
              <a:rPr lang="en-GB" sz="2000" i="1" dirty="0">
                <a:solidFill>
                  <a:srgbClr val="FF0000"/>
                </a:solidFill>
              </a:rPr>
              <a:t>2.Aho, Ulman and Sethi; Compilers, Principles, techniques and tools; Pearson Education Asia, ISBN: 81-7808-046-X. </a:t>
            </a:r>
            <a:endParaRPr lang="en-IN" sz="2000" i="1" dirty="0">
              <a:solidFill>
                <a:srgbClr val="FF0000"/>
              </a:solidFill>
            </a:endParaRPr>
          </a:p>
          <a:p>
            <a:pPr marL="0" indent="0">
              <a:buNone/>
            </a:pPr>
            <a:r>
              <a:rPr lang="en-GB" sz="2000" dirty="0">
                <a:solidFill>
                  <a:srgbClr val="000000"/>
                </a:solidFill>
              </a:rPr>
              <a:t>3. Vinu V. Das; Compiler design with FLEX and YACC; PHI publication, ISBN:978- 81-203-3251-5 </a:t>
            </a:r>
            <a:endParaRPr lang="en-IN" sz="2000" dirty="0">
              <a:solidFill>
                <a:srgbClr val="000000"/>
              </a:solidFill>
            </a:endParaRPr>
          </a:p>
          <a:p>
            <a:pPr marL="0" indent="0">
              <a:buNone/>
            </a:pPr>
            <a:r>
              <a:rPr lang="en-GB" sz="2000" dirty="0">
                <a:solidFill>
                  <a:srgbClr val="000000"/>
                </a:solidFill>
              </a:rPr>
              <a:t>4. Louden; Compiler Construction, Principles and Practice; Galgotia Publication, ISBN:0-534-93972-4 </a:t>
            </a:r>
            <a:endParaRPr lang="en-IN" sz="2000" dirty="0">
              <a:solidFill>
                <a:srgbClr val="000000"/>
              </a:solidFill>
            </a:endParaRPr>
          </a:p>
        </p:txBody>
      </p:sp>
      <p:sp>
        <p:nvSpPr>
          <p:cNvPr id="21" name="Freeform 49">
            <a:extLst>
              <a:ext uri="{FF2B5EF4-FFF2-40B4-BE49-F238E27FC236}">
                <a16:creationId xmlns="" xmlns:a16="http://schemas.microsoft.com/office/drawing/2014/main" id="{967C29FE-FD32-4AFB-AD20-DBDF5864B2D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close up of a logo&#10;&#10;Description automatically generated">
            <a:extLst>
              <a:ext uri="{FF2B5EF4-FFF2-40B4-BE49-F238E27FC236}">
                <a16:creationId xmlns="" xmlns:a16="http://schemas.microsoft.com/office/drawing/2014/main" id="{3543BFED-2B4F-48BF-8E05-FB9022C865EC}"/>
              </a:ext>
            </a:extLst>
          </p:cNvPr>
          <p:cNvPicPr>
            <a:picLocks noChangeAspect="1"/>
          </p:cNvPicPr>
          <p:nvPr/>
        </p:nvPicPr>
        <p:blipFill rotWithShape="1">
          <a:blip r:embed="rId3"/>
          <a:srcRect t="4580" b="5662"/>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34150883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A3BBE0-E496-470A-9227-FF21C3791E7F}"/>
              </a:ext>
            </a:extLst>
          </p:cNvPr>
          <p:cNvSpPr>
            <a:spLocks noGrp="1"/>
          </p:cNvSpPr>
          <p:nvPr>
            <p:ph type="title"/>
          </p:nvPr>
        </p:nvSpPr>
        <p:spPr/>
        <p:txBody>
          <a:bodyPr/>
          <a:lstStyle/>
          <a:p>
            <a:r>
              <a:rPr lang="en-IN" dirty="0"/>
              <a:t>Language Processor Development Tools</a:t>
            </a:r>
          </a:p>
        </p:txBody>
      </p:sp>
      <p:sp>
        <p:nvSpPr>
          <p:cNvPr id="3" name="Content Placeholder 2">
            <a:extLst>
              <a:ext uri="{FF2B5EF4-FFF2-40B4-BE49-F238E27FC236}">
                <a16:creationId xmlns="" xmlns:a16="http://schemas.microsoft.com/office/drawing/2014/main" id="{0473D7FB-615E-4B8F-A6A6-506817BADE62}"/>
              </a:ext>
            </a:extLst>
          </p:cNvPr>
          <p:cNvSpPr>
            <a:spLocks noGrp="1"/>
          </p:cNvSpPr>
          <p:nvPr>
            <p:ph idx="1"/>
          </p:nvPr>
        </p:nvSpPr>
        <p:spPr/>
        <p:txBody>
          <a:bodyPr/>
          <a:lstStyle/>
          <a:p>
            <a:r>
              <a:rPr lang="en-IN" dirty="0"/>
              <a:t>Analysis phase of a language processor has a standard form irrespective of its purpose.</a:t>
            </a:r>
          </a:p>
          <a:p>
            <a:r>
              <a:rPr lang="en-IN" dirty="0"/>
              <a:t>The source text is subjected to lexical, syntax and semantic analysis and the results of analysis are represented in an IR.</a:t>
            </a:r>
          </a:p>
          <a:p>
            <a:r>
              <a:rPr lang="en-IN" dirty="0"/>
              <a:t>Thus writing of language processors is a well understood and repetitive process</a:t>
            </a:r>
          </a:p>
          <a:p>
            <a:r>
              <a:rPr lang="en-IN" dirty="0"/>
              <a:t>This has led to the development of a set of language processor development tools (LPDTs) focussing on generation of the analysis phase of language processors</a:t>
            </a:r>
          </a:p>
        </p:txBody>
      </p:sp>
    </p:spTree>
    <p:extLst>
      <p:ext uri="{BB962C8B-B14F-4D97-AF65-F5344CB8AC3E}">
        <p14:creationId xmlns:p14="http://schemas.microsoft.com/office/powerpoint/2010/main" val="2576290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F9D9805-FB86-4B67-B3FD-205F9049B804}"/>
              </a:ext>
            </a:extLst>
          </p:cNvPr>
          <p:cNvSpPr>
            <a:spLocks noGrp="1"/>
          </p:cNvSpPr>
          <p:nvPr>
            <p:ph idx="1"/>
          </p:nvPr>
        </p:nvSpPr>
        <p:spPr>
          <a:xfrm>
            <a:off x="424543" y="769711"/>
            <a:ext cx="10515600" cy="4351338"/>
          </a:xfrm>
        </p:spPr>
        <p:txBody>
          <a:bodyPr/>
          <a:lstStyle/>
          <a:p>
            <a:r>
              <a:rPr lang="en-IN" dirty="0"/>
              <a:t>The LPDT requires two inputs:</a:t>
            </a:r>
          </a:p>
          <a:p>
            <a:pPr lvl="1"/>
            <a:r>
              <a:rPr lang="en-IN" dirty="0"/>
              <a:t>Specification of a grammar of language L</a:t>
            </a:r>
          </a:p>
          <a:p>
            <a:pPr lvl="1"/>
            <a:r>
              <a:rPr lang="en-IN" dirty="0"/>
              <a:t>Specification of semantic actions to be performed in the analysis phase</a:t>
            </a:r>
          </a:p>
          <a:p>
            <a:pPr marL="228600" lvl="1">
              <a:spcBef>
                <a:spcPts val="1000"/>
              </a:spcBef>
            </a:pPr>
            <a:r>
              <a:rPr lang="en-IN" sz="2800" dirty="0"/>
              <a:t>LPDT generates programs that perform lexical, syntax, and semantic analysis of the source program and construct the IR</a:t>
            </a:r>
          </a:p>
          <a:p>
            <a:pPr marL="228600" lvl="1">
              <a:spcBef>
                <a:spcPts val="1000"/>
              </a:spcBef>
            </a:pPr>
            <a:r>
              <a:rPr lang="en-IN" sz="2800" dirty="0"/>
              <a:t>Two LPDTs widely used in practice are:</a:t>
            </a:r>
          </a:p>
          <a:p>
            <a:pPr marL="685800" lvl="2">
              <a:spcBef>
                <a:spcPts val="1000"/>
              </a:spcBef>
            </a:pPr>
            <a:r>
              <a:rPr lang="en-IN" sz="2400" dirty="0"/>
              <a:t>The Lexical analyser generator LEX</a:t>
            </a:r>
          </a:p>
          <a:p>
            <a:pPr marL="685800" lvl="2">
              <a:spcBef>
                <a:spcPts val="1000"/>
              </a:spcBef>
            </a:pPr>
            <a:r>
              <a:rPr lang="en-IN" sz="2400" dirty="0"/>
              <a:t>The Parser generator YACC</a:t>
            </a:r>
          </a:p>
        </p:txBody>
      </p:sp>
    </p:spTree>
    <p:extLst>
      <p:ext uri="{BB962C8B-B14F-4D97-AF65-F5344CB8AC3E}">
        <p14:creationId xmlns:p14="http://schemas.microsoft.com/office/powerpoint/2010/main" val="2229928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0E0E88C-6147-45B5-A036-93DB29C5588A}"/>
              </a:ext>
            </a:extLst>
          </p:cNvPr>
          <p:cNvPicPr>
            <a:picLocks noChangeAspect="1"/>
          </p:cNvPicPr>
          <p:nvPr/>
        </p:nvPicPr>
        <p:blipFill>
          <a:blip r:embed="rId2"/>
          <a:stretch>
            <a:fillRect/>
          </a:stretch>
        </p:blipFill>
        <p:spPr>
          <a:xfrm>
            <a:off x="404998" y="1074511"/>
            <a:ext cx="11379760" cy="4498975"/>
          </a:xfrm>
          <a:prstGeom prst="rect">
            <a:avLst/>
          </a:prstGeom>
        </p:spPr>
      </p:pic>
    </p:spTree>
    <p:extLst>
      <p:ext uri="{BB962C8B-B14F-4D97-AF65-F5344CB8AC3E}">
        <p14:creationId xmlns:p14="http://schemas.microsoft.com/office/powerpoint/2010/main" val="1379681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B13C9BAC-AF6E-4F07-B81A-188489444D9A}"/>
              </a:ext>
            </a:extLst>
          </p:cNvPr>
          <p:cNvPicPr>
            <a:picLocks noChangeAspect="1"/>
          </p:cNvPicPr>
          <p:nvPr/>
        </p:nvPicPr>
        <p:blipFill>
          <a:blip r:embed="rId2"/>
          <a:stretch>
            <a:fillRect/>
          </a:stretch>
        </p:blipFill>
        <p:spPr>
          <a:xfrm>
            <a:off x="220436" y="1020081"/>
            <a:ext cx="11786507" cy="4381601"/>
          </a:xfrm>
          <a:prstGeom prst="rect">
            <a:avLst/>
          </a:prstGeom>
        </p:spPr>
      </p:pic>
    </p:spTree>
    <p:extLst>
      <p:ext uri="{BB962C8B-B14F-4D97-AF65-F5344CB8AC3E}">
        <p14:creationId xmlns:p14="http://schemas.microsoft.com/office/powerpoint/2010/main" val="2635986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607EBBC-B34F-4BC4-90DF-17368113B377}"/>
              </a:ext>
            </a:extLst>
          </p:cNvPr>
          <p:cNvPicPr>
            <a:picLocks noChangeAspect="1"/>
          </p:cNvPicPr>
          <p:nvPr/>
        </p:nvPicPr>
        <p:blipFill>
          <a:blip r:embed="rId2"/>
          <a:stretch>
            <a:fillRect/>
          </a:stretch>
        </p:blipFill>
        <p:spPr>
          <a:xfrm>
            <a:off x="254657" y="1390196"/>
            <a:ext cx="11626797" cy="2485117"/>
          </a:xfrm>
          <a:prstGeom prst="rect">
            <a:avLst/>
          </a:prstGeom>
        </p:spPr>
      </p:pic>
    </p:spTree>
    <p:extLst>
      <p:ext uri="{BB962C8B-B14F-4D97-AF65-F5344CB8AC3E}">
        <p14:creationId xmlns:p14="http://schemas.microsoft.com/office/powerpoint/2010/main" val="3436833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3AB064BC-0F5B-4E43-930C-3621F87FD5B9}"/>
              </a:ext>
            </a:extLst>
          </p:cNvPr>
          <p:cNvPicPr>
            <a:picLocks noChangeAspect="1"/>
          </p:cNvPicPr>
          <p:nvPr/>
        </p:nvPicPr>
        <p:blipFill>
          <a:blip r:embed="rId2"/>
          <a:stretch>
            <a:fillRect/>
          </a:stretch>
        </p:blipFill>
        <p:spPr>
          <a:xfrm>
            <a:off x="642257" y="234497"/>
            <a:ext cx="8088086" cy="6455280"/>
          </a:xfrm>
          <a:prstGeom prst="rect">
            <a:avLst/>
          </a:prstGeom>
        </p:spPr>
      </p:pic>
    </p:spTree>
    <p:extLst>
      <p:ext uri="{BB962C8B-B14F-4D97-AF65-F5344CB8AC3E}">
        <p14:creationId xmlns:p14="http://schemas.microsoft.com/office/powerpoint/2010/main" val="1820609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8793558-57E1-41E9-ADEF-C2913FDAA80C}"/>
              </a:ext>
            </a:extLst>
          </p:cNvPr>
          <p:cNvPicPr>
            <a:picLocks noChangeAspect="1"/>
          </p:cNvPicPr>
          <p:nvPr/>
        </p:nvPicPr>
        <p:blipFill>
          <a:blip r:embed="rId2"/>
          <a:stretch>
            <a:fillRect/>
          </a:stretch>
        </p:blipFill>
        <p:spPr>
          <a:xfrm>
            <a:off x="116144" y="190506"/>
            <a:ext cx="11790363" cy="2084608"/>
          </a:xfrm>
          <a:prstGeom prst="rect">
            <a:avLst/>
          </a:prstGeom>
        </p:spPr>
      </p:pic>
      <p:pic>
        <p:nvPicPr>
          <p:cNvPr id="9" name="Picture 8">
            <a:extLst>
              <a:ext uri="{FF2B5EF4-FFF2-40B4-BE49-F238E27FC236}">
                <a16:creationId xmlns="" xmlns:a16="http://schemas.microsoft.com/office/drawing/2014/main" id="{6CEA78B8-B20C-4261-90B4-C43E8AC038F6}"/>
              </a:ext>
            </a:extLst>
          </p:cNvPr>
          <p:cNvPicPr>
            <a:picLocks noChangeAspect="1"/>
          </p:cNvPicPr>
          <p:nvPr/>
        </p:nvPicPr>
        <p:blipFill>
          <a:blip r:embed="rId3"/>
          <a:stretch>
            <a:fillRect/>
          </a:stretch>
        </p:blipFill>
        <p:spPr>
          <a:xfrm>
            <a:off x="1007770" y="2111828"/>
            <a:ext cx="10799127" cy="1469572"/>
          </a:xfrm>
          <a:prstGeom prst="rect">
            <a:avLst/>
          </a:prstGeom>
        </p:spPr>
      </p:pic>
    </p:spTree>
    <p:extLst>
      <p:ext uri="{BB962C8B-B14F-4D97-AF65-F5344CB8AC3E}">
        <p14:creationId xmlns:p14="http://schemas.microsoft.com/office/powerpoint/2010/main" val="3561794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EED340D2-733A-44FC-9F9A-DA790C23D90A}"/>
              </a:ext>
            </a:extLst>
          </p:cNvPr>
          <p:cNvPicPr>
            <a:picLocks noChangeAspect="1"/>
          </p:cNvPicPr>
          <p:nvPr/>
        </p:nvPicPr>
        <p:blipFill>
          <a:blip r:embed="rId2"/>
          <a:stretch>
            <a:fillRect/>
          </a:stretch>
        </p:blipFill>
        <p:spPr>
          <a:xfrm>
            <a:off x="674913" y="0"/>
            <a:ext cx="8338457" cy="6546940"/>
          </a:xfrm>
          <a:prstGeom prst="rect">
            <a:avLst/>
          </a:prstGeom>
        </p:spPr>
      </p:pic>
    </p:spTree>
    <p:extLst>
      <p:ext uri="{BB962C8B-B14F-4D97-AF65-F5344CB8AC3E}">
        <p14:creationId xmlns:p14="http://schemas.microsoft.com/office/powerpoint/2010/main" val="740825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B4BE34-EDD1-4924-9B53-52511DFA5226}"/>
              </a:ext>
            </a:extLst>
          </p:cNvPr>
          <p:cNvSpPr>
            <a:spLocks noGrp="1"/>
          </p:cNvSpPr>
          <p:nvPr>
            <p:ph type="title"/>
          </p:nvPr>
        </p:nvSpPr>
        <p:spPr>
          <a:xfrm>
            <a:off x="838200" y="310756"/>
            <a:ext cx="10515600" cy="1325563"/>
          </a:xfrm>
        </p:spPr>
        <p:txBody>
          <a:bodyPr/>
          <a:lstStyle/>
          <a:p>
            <a:r>
              <a:rPr lang="en-IN" dirty="0"/>
              <a:t>Questions</a:t>
            </a:r>
          </a:p>
        </p:txBody>
      </p:sp>
      <p:sp>
        <p:nvSpPr>
          <p:cNvPr id="3" name="Content Placeholder 2">
            <a:extLst>
              <a:ext uri="{FF2B5EF4-FFF2-40B4-BE49-F238E27FC236}">
                <a16:creationId xmlns="" xmlns:a16="http://schemas.microsoft.com/office/drawing/2014/main" id="{F338EFD7-234E-4A8C-8675-54AE0BD737F4}"/>
              </a:ext>
            </a:extLst>
          </p:cNvPr>
          <p:cNvSpPr>
            <a:spLocks noGrp="1"/>
          </p:cNvSpPr>
          <p:nvPr>
            <p:ph idx="1"/>
          </p:nvPr>
        </p:nvSpPr>
        <p:spPr>
          <a:xfrm>
            <a:off x="838200" y="1415441"/>
            <a:ext cx="10515600" cy="4761522"/>
          </a:xfrm>
        </p:spPr>
        <p:txBody>
          <a:bodyPr/>
          <a:lstStyle/>
          <a:p>
            <a:r>
              <a:rPr lang="en-IN" dirty="0"/>
              <a:t>ND2019</a:t>
            </a:r>
          </a:p>
          <a:p>
            <a:endParaRPr lang="en-IN" dirty="0"/>
          </a:p>
          <a:p>
            <a:endParaRPr lang="en-IN" dirty="0"/>
          </a:p>
          <a:p>
            <a:endParaRPr lang="en-IN" dirty="0"/>
          </a:p>
          <a:p>
            <a:r>
              <a:rPr lang="en-IN" dirty="0"/>
              <a:t>Aug 2020</a:t>
            </a:r>
          </a:p>
        </p:txBody>
      </p:sp>
      <p:pic>
        <p:nvPicPr>
          <p:cNvPr id="11" name="Picture 10">
            <a:extLst>
              <a:ext uri="{FF2B5EF4-FFF2-40B4-BE49-F238E27FC236}">
                <a16:creationId xmlns="" xmlns:a16="http://schemas.microsoft.com/office/drawing/2014/main" id="{55DE38C5-BA56-41FD-8102-4CC557E620C7}"/>
              </a:ext>
            </a:extLst>
          </p:cNvPr>
          <p:cNvPicPr>
            <a:picLocks noChangeAspect="1"/>
          </p:cNvPicPr>
          <p:nvPr/>
        </p:nvPicPr>
        <p:blipFill>
          <a:blip r:embed="rId2"/>
          <a:stretch>
            <a:fillRect/>
          </a:stretch>
        </p:blipFill>
        <p:spPr>
          <a:xfrm>
            <a:off x="838200" y="2741820"/>
            <a:ext cx="7153275" cy="457200"/>
          </a:xfrm>
          <a:prstGeom prst="rect">
            <a:avLst/>
          </a:prstGeom>
        </p:spPr>
      </p:pic>
      <p:pic>
        <p:nvPicPr>
          <p:cNvPr id="15" name="Picture 14">
            <a:extLst>
              <a:ext uri="{FF2B5EF4-FFF2-40B4-BE49-F238E27FC236}">
                <a16:creationId xmlns="" xmlns:a16="http://schemas.microsoft.com/office/drawing/2014/main" id="{E64457BB-AF4C-497A-BFD1-B9107096C082}"/>
              </a:ext>
            </a:extLst>
          </p:cNvPr>
          <p:cNvPicPr>
            <a:picLocks noChangeAspect="1"/>
          </p:cNvPicPr>
          <p:nvPr/>
        </p:nvPicPr>
        <p:blipFill>
          <a:blip r:embed="rId3"/>
          <a:stretch>
            <a:fillRect/>
          </a:stretch>
        </p:blipFill>
        <p:spPr>
          <a:xfrm>
            <a:off x="1613508" y="1892696"/>
            <a:ext cx="6276975" cy="904875"/>
          </a:xfrm>
          <a:prstGeom prst="rect">
            <a:avLst/>
          </a:prstGeom>
        </p:spPr>
      </p:pic>
      <p:pic>
        <p:nvPicPr>
          <p:cNvPr id="17" name="Picture 16">
            <a:extLst>
              <a:ext uri="{FF2B5EF4-FFF2-40B4-BE49-F238E27FC236}">
                <a16:creationId xmlns="" xmlns:a16="http://schemas.microsoft.com/office/drawing/2014/main" id="{5BDE2F4E-8C70-46DB-B037-B50D38CC824E}"/>
              </a:ext>
            </a:extLst>
          </p:cNvPr>
          <p:cNvPicPr>
            <a:picLocks noChangeAspect="1"/>
          </p:cNvPicPr>
          <p:nvPr/>
        </p:nvPicPr>
        <p:blipFill>
          <a:blip r:embed="rId4"/>
          <a:stretch>
            <a:fillRect/>
          </a:stretch>
        </p:blipFill>
        <p:spPr>
          <a:xfrm>
            <a:off x="838200" y="3949701"/>
            <a:ext cx="11106150" cy="409575"/>
          </a:xfrm>
          <a:prstGeom prst="rect">
            <a:avLst/>
          </a:prstGeom>
        </p:spPr>
      </p:pic>
      <p:pic>
        <p:nvPicPr>
          <p:cNvPr id="19" name="Picture 18">
            <a:extLst>
              <a:ext uri="{FF2B5EF4-FFF2-40B4-BE49-F238E27FC236}">
                <a16:creationId xmlns="" xmlns:a16="http://schemas.microsoft.com/office/drawing/2014/main" id="{1AF67566-3408-40F8-9E56-CED99BC0B44C}"/>
              </a:ext>
            </a:extLst>
          </p:cNvPr>
          <p:cNvPicPr>
            <a:picLocks noChangeAspect="1"/>
          </p:cNvPicPr>
          <p:nvPr/>
        </p:nvPicPr>
        <p:blipFill>
          <a:blip r:embed="rId5"/>
          <a:stretch>
            <a:fillRect/>
          </a:stretch>
        </p:blipFill>
        <p:spPr>
          <a:xfrm>
            <a:off x="1857375" y="4581319"/>
            <a:ext cx="10086975" cy="1057275"/>
          </a:xfrm>
          <a:prstGeom prst="rect">
            <a:avLst/>
          </a:prstGeom>
        </p:spPr>
      </p:pic>
    </p:spTree>
    <p:extLst>
      <p:ext uri="{BB962C8B-B14F-4D97-AF65-F5344CB8AC3E}">
        <p14:creationId xmlns:p14="http://schemas.microsoft.com/office/powerpoint/2010/main" val="33775308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1413"/>
            <a:ext cx="10515600" cy="5725550"/>
          </a:xfrm>
        </p:spPr>
        <p:txBody>
          <a:bodyPr/>
          <a:lstStyle/>
          <a:p>
            <a:r>
              <a:rPr lang="en-IN" dirty="0" smtClean="0"/>
              <a:t>Oct 2020</a:t>
            </a:r>
          </a:p>
          <a:p>
            <a:endParaRPr lang="en-IN" dirty="0"/>
          </a:p>
          <a:p>
            <a:endParaRPr lang="en-IN" dirty="0" smtClean="0"/>
          </a:p>
          <a:p>
            <a:endParaRPr lang="en-IN" dirty="0"/>
          </a:p>
          <a:p>
            <a:endParaRPr lang="en-IN" dirty="0" smtClean="0"/>
          </a:p>
          <a:p>
            <a:r>
              <a:rPr lang="en-IN" dirty="0" smtClean="0"/>
              <a:t>Aug 2021</a:t>
            </a:r>
            <a:endParaRPr lang="en-GB" dirty="0"/>
          </a:p>
        </p:txBody>
      </p:sp>
      <p:pic>
        <p:nvPicPr>
          <p:cNvPr id="4" name="Picture 3"/>
          <p:cNvPicPr>
            <a:picLocks noChangeAspect="1"/>
          </p:cNvPicPr>
          <p:nvPr/>
        </p:nvPicPr>
        <p:blipFill>
          <a:blip r:embed="rId2"/>
          <a:stretch>
            <a:fillRect/>
          </a:stretch>
        </p:blipFill>
        <p:spPr>
          <a:xfrm>
            <a:off x="838200" y="1085427"/>
            <a:ext cx="10715625" cy="1724025"/>
          </a:xfrm>
          <a:prstGeom prst="rect">
            <a:avLst/>
          </a:prstGeom>
        </p:spPr>
      </p:pic>
      <p:pic>
        <p:nvPicPr>
          <p:cNvPr id="5" name="Picture 4"/>
          <p:cNvPicPr>
            <a:picLocks noChangeAspect="1"/>
          </p:cNvPicPr>
          <p:nvPr/>
        </p:nvPicPr>
        <p:blipFill>
          <a:blip r:embed="rId3"/>
          <a:stretch>
            <a:fillRect/>
          </a:stretch>
        </p:blipFill>
        <p:spPr>
          <a:xfrm>
            <a:off x="838200" y="3693107"/>
            <a:ext cx="9124950" cy="800100"/>
          </a:xfrm>
          <a:prstGeom prst="rect">
            <a:avLst/>
          </a:prstGeom>
        </p:spPr>
      </p:pic>
      <p:pic>
        <p:nvPicPr>
          <p:cNvPr id="6" name="Picture 5"/>
          <p:cNvPicPr>
            <a:picLocks noChangeAspect="1"/>
          </p:cNvPicPr>
          <p:nvPr/>
        </p:nvPicPr>
        <p:blipFill>
          <a:blip r:embed="rId4"/>
          <a:stretch>
            <a:fillRect/>
          </a:stretch>
        </p:blipFill>
        <p:spPr>
          <a:xfrm>
            <a:off x="732099" y="4568864"/>
            <a:ext cx="10240701" cy="1764692"/>
          </a:xfrm>
          <a:prstGeom prst="rect">
            <a:avLst/>
          </a:prstGeom>
        </p:spPr>
      </p:pic>
    </p:spTree>
    <p:extLst>
      <p:ext uri="{BB962C8B-B14F-4D97-AF65-F5344CB8AC3E}">
        <p14:creationId xmlns:p14="http://schemas.microsoft.com/office/powerpoint/2010/main" val="2821329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CB2728-3A2B-457B-AB5C-A92FF9A07D06}"/>
              </a:ext>
            </a:extLst>
          </p:cNvPr>
          <p:cNvSpPr>
            <a:spLocks noGrp="1"/>
          </p:cNvSpPr>
          <p:nvPr>
            <p:ph type="title"/>
          </p:nvPr>
        </p:nvSpPr>
        <p:spPr>
          <a:xfrm>
            <a:off x="4965430" y="629268"/>
            <a:ext cx="6586491" cy="1286160"/>
          </a:xfrm>
        </p:spPr>
        <p:txBody>
          <a:bodyPr anchor="b">
            <a:normAutofit/>
          </a:bodyPr>
          <a:lstStyle/>
          <a:p>
            <a:r>
              <a:rPr lang="en-IN" sz="4400" dirty="0"/>
              <a:t>Introduction</a:t>
            </a:r>
            <a:endParaRPr lang="en-IN" dirty="0"/>
          </a:p>
        </p:txBody>
      </p:sp>
      <p:sp>
        <p:nvSpPr>
          <p:cNvPr id="3" name="Content Placeholder 2">
            <a:extLst>
              <a:ext uri="{FF2B5EF4-FFF2-40B4-BE49-F238E27FC236}">
                <a16:creationId xmlns="" xmlns:a16="http://schemas.microsoft.com/office/drawing/2014/main" id="{79E1489B-909D-4B48-AB9E-4AEF3DA3F62A}"/>
              </a:ext>
            </a:extLst>
          </p:cNvPr>
          <p:cNvSpPr>
            <a:spLocks noGrp="1"/>
          </p:cNvSpPr>
          <p:nvPr>
            <p:ph idx="1"/>
          </p:nvPr>
        </p:nvSpPr>
        <p:spPr>
          <a:xfrm>
            <a:off x="4965431" y="2438400"/>
            <a:ext cx="6586489" cy="3785419"/>
          </a:xfrm>
        </p:spPr>
        <p:txBody>
          <a:bodyPr>
            <a:normAutofit/>
          </a:bodyPr>
          <a:lstStyle/>
          <a:p>
            <a:pPr lvl="1"/>
            <a:r>
              <a:rPr lang="en-IN" sz="2000" dirty="0"/>
              <a:t>Dhamdhere D. M., Systems Programming and Operating Systems, Ed. 2, 1999. </a:t>
            </a:r>
          </a:p>
        </p:txBody>
      </p:sp>
      <p:pic>
        <p:nvPicPr>
          <p:cNvPr id="5" name="Picture 4">
            <a:extLst>
              <a:ext uri="{FF2B5EF4-FFF2-40B4-BE49-F238E27FC236}">
                <a16:creationId xmlns="" xmlns:a16="http://schemas.microsoft.com/office/drawing/2014/main" id="{4ED6F69E-AA14-49B2-BF87-97F24FB6C010}"/>
              </a:ext>
            </a:extLst>
          </p:cNvPr>
          <p:cNvPicPr>
            <a:picLocks noChangeAspect="1"/>
          </p:cNvPicPr>
          <p:nvPr/>
        </p:nvPicPr>
        <p:blipFill rotWithShape="1">
          <a:blip r:embed="rId2"/>
          <a:srcRect l="43356" r="11524" b="-1"/>
          <a:stretch/>
        </p:blipFill>
        <p:spPr>
          <a:xfrm>
            <a:off x="20" y="10"/>
            <a:ext cx="4635571" cy="6857990"/>
          </a:xfrm>
          <a:prstGeom prst="rect">
            <a:avLst/>
          </a:prstGeom>
          <a:effectLst/>
        </p:spPr>
      </p:pic>
      <p:cxnSp>
        <p:nvCxnSpPr>
          <p:cNvPr id="9" name="Straight Connector 8">
            <a:extLst>
              <a:ext uri="{FF2B5EF4-FFF2-40B4-BE49-F238E27FC236}">
                <a16:creationId xmlns="" xmlns:a16="http://schemas.microsoft.com/office/drawing/2014/main" id="{A7F400EE-A8A5-48AF-B4D6-291B52C6F0B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080934" y="2115117"/>
            <a:ext cx="6309360" cy="0"/>
          </a:xfrm>
          <a:prstGeom prst="line">
            <a:avLst/>
          </a:prstGeom>
          <a:ln w="19050">
            <a:solidFill>
              <a:srgbClr val="D0B278"/>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 xmlns:a16="http://schemas.microsoft.com/office/drawing/2014/main" id="{1A781ADF-3E1A-419E-80A7-03C74525CD8D}"/>
              </a:ext>
            </a:extLst>
          </p:cNvPr>
          <p:cNvPicPr>
            <a:picLocks noChangeAspect="1"/>
          </p:cNvPicPr>
          <p:nvPr/>
        </p:nvPicPr>
        <p:blipFill>
          <a:blip r:embed="rId3"/>
          <a:stretch>
            <a:fillRect/>
          </a:stretch>
        </p:blipFill>
        <p:spPr>
          <a:xfrm>
            <a:off x="6859892" y="3650619"/>
            <a:ext cx="1628775" cy="2162175"/>
          </a:xfrm>
          <a:prstGeom prst="rect">
            <a:avLst/>
          </a:prstGeom>
        </p:spPr>
      </p:pic>
    </p:spTree>
    <p:extLst>
      <p:ext uri="{BB962C8B-B14F-4D97-AF65-F5344CB8AC3E}">
        <p14:creationId xmlns:p14="http://schemas.microsoft.com/office/powerpoint/2010/main" val="2508239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9A56BA-A5B3-4051-B5EF-C9800782B2EB}"/>
              </a:ext>
            </a:extLst>
          </p:cNvPr>
          <p:cNvSpPr>
            <a:spLocks noGrp="1"/>
          </p:cNvSpPr>
          <p:nvPr>
            <p:ph type="title"/>
          </p:nvPr>
        </p:nvSpPr>
        <p:spPr>
          <a:xfrm>
            <a:off x="838200" y="162839"/>
            <a:ext cx="10515600" cy="843374"/>
          </a:xfrm>
        </p:spPr>
        <p:txBody>
          <a:bodyPr/>
          <a:lstStyle/>
          <a:p>
            <a:r>
              <a:rPr lang="en-IN" dirty="0"/>
              <a:t>Hints:</a:t>
            </a:r>
          </a:p>
        </p:txBody>
      </p:sp>
      <p:sp>
        <p:nvSpPr>
          <p:cNvPr id="3" name="Content Placeholder 2">
            <a:extLst>
              <a:ext uri="{FF2B5EF4-FFF2-40B4-BE49-F238E27FC236}">
                <a16:creationId xmlns="" xmlns:a16="http://schemas.microsoft.com/office/drawing/2014/main" id="{D7E68B2B-5B6D-4328-9753-A674201C943B}"/>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r>
              <a:rPr lang="en-IN" dirty="0"/>
              <a:t>Ref: http://marvin.cs.uidaho.edu/Teaching/CS445/c-Grammar.pdf</a:t>
            </a:r>
          </a:p>
        </p:txBody>
      </p:sp>
      <p:pic>
        <p:nvPicPr>
          <p:cNvPr id="5" name="Picture 4">
            <a:extLst>
              <a:ext uri="{FF2B5EF4-FFF2-40B4-BE49-F238E27FC236}">
                <a16:creationId xmlns="" xmlns:a16="http://schemas.microsoft.com/office/drawing/2014/main" id="{4E32EA59-5024-42AE-A3BB-95CF29C5475F}"/>
              </a:ext>
            </a:extLst>
          </p:cNvPr>
          <p:cNvPicPr>
            <a:picLocks noChangeAspect="1"/>
          </p:cNvPicPr>
          <p:nvPr/>
        </p:nvPicPr>
        <p:blipFill>
          <a:blip r:embed="rId2"/>
          <a:stretch>
            <a:fillRect/>
          </a:stretch>
        </p:blipFill>
        <p:spPr>
          <a:xfrm>
            <a:off x="1151350" y="2452426"/>
            <a:ext cx="6276975" cy="2905125"/>
          </a:xfrm>
          <a:prstGeom prst="rect">
            <a:avLst/>
          </a:prstGeom>
        </p:spPr>
      </p:pic>
      <p:pic>
        <p:nvPicPr>
          <p:cNvPr id="7" name="Picture 6">
            <a:extLst>
              <a:ext uri="{FF2B5EF4-FFF2-40B4-BE49-F238E27FC236}">
                <a16:creationId xmlns="" xmlns:a16="http://schemas.microsoft.com/office/drawing/2014/main" id="{1279A9C6-5C02-4A87-BCE8-CBA611A7EDE5}"/>
              </a:ext>
            </a:extLst>
          </p:cNvPr>
          <p:cNvPicPr>
            <a:picLocks noChangeAspect="1"/>
          </p:cNvPicPr>
          <p:nvPr/>
        </p:nvPicPr>
        <p:blipFill>
          <a:blip r:embed="rId3"/>
          <a:stretch>
            <a:fillRect/>
          </a:stretch>
        </p:blipFill>
        <p:spPr>
          <a:xfrm>
            <a:off x="1151350" y="923161"/>
            <a:ext cx="5734050" cy="1457325"/>
          </a:xfrm>
          <a:prstGeom prst="rect">
            <a:avLst/>
          </a:prstGeom>
        </p:spPr>
      </p:pic>
    </p:spTree>
    <p:extLst>
      <p:ext uri="{BB962C8B-B14F-4D97-AF65-F5344CB8AC3E}">
        <p14:creationId xmlns:p14="http://schemas.microsoft.com/office/powerpoint/2010/main" val="41843248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Sample Answers</a:t>
            </a:r>
            <a:endParaRPr lang="en-GB" dirty="0"/>
          </a:p>
        </p:txBody>
      </p:sp>
      <p:sp>
        <p:nvSpPr>
          <p:cNvPr id="3" name="Content Placeholder 2"/>
          <p:cNvSpPr>
            <a:spLocks noGrp="1"/>
          </p:cNvSpPr>
          <p:nvPr>
            <p:ph idx="1"/>
          </p:nvPr>
        </p:nvSpPr>
        <p:spPr/>
        <p:txBody>
          <a:bodyPr/>
          <a:lstStyle/>
          <a:p>
            <a:pPr lvl="0"/>
            <a:r>
              <a:rPr lang="en-GB" dirty="0"/>
              <a:t>Nested switch statement.</a:t>
            </a:r>
          </a:p>
          <a:p>
            <a:pPr marL="0" indent="0">
              <a:buNone/>
            </a:pPr>
            <a:r>
              <a:rPr lang="en-GB" dirty="0"/>
              <a:t>&lt;</a:t>
            </a:r>
            <a:r>
              <a:rPr lang="en-GB" dirty="0" err="1"/>
              <a:t>stmt</a:t>
            </a:r>
            <a:r>
              <a:rPr lang="en-GB" dirty="0"/>
              <a:t>&gt; -&gt; switch(&lt;expr&gt;){&lt;</a:t>
            </a:r>
            <a:r>
              <a:rPr lang="en-GB" dirty="0" err="1"/>
              <a:t>mult</a:t>
            </a:r>
            <a:r>
              <a:rPr lang="en-GB" dirty="0"/>
              <a:t> case </a:t>
            </a:r>
            <a:r>
              <a:rPr lang="en-GB" dirty="0" err="1"/>
              <a:t>stmt</a:t>
            </a:r>
            <a:r>
              <a:rPr lang="en-GB" dirty="0"/>
              <a:t>&gt;}</a:t>
            </a:r>
          </a:p>
          <a:p>
            <a:pPr marL="0" indent="0">
              <a:buNone/>
            </a:pPr>
            <a:r>
              <a:rPr lang="en-GB" dirty="0"/>
              <a:t>&lt;</a:t>
            </a:r>
            <a:r>
              <a:rPr lang="en-GB" dirty="0" err="1"/>
              <a:t>mult</a:t>
            </a:r>
            <a:r>
              <a:rPr lang="en-GB" dirty="0"/>
              <a:t> case </a:t>
            </a:r>
            <a:r>
              <a:rPr lang="en-GB" dirty="0" err="1"/>
              <a:t>stmt</a:t>
            </a:r>
            <a:r>
              <a:rPr lang="en-GB" dirty="0"/>
              <a:t>&gt; -&gt; &lt;case </a:t>
            </a:r>
            <a:r>
              <a:rPr lang="en-GB" dirty="0" err="1"/>
              <a:t>stmt</a:t>
            </a:r>
            <a:r>
              <a:rPr lang="en-GB" dirty="0"/>
              <a:t>&gt; &lt;</a:t>
            </a:r>
            <a:r>
              <a:rPr lang="en-GB" dirty="0" err="1"/>
              <a:t>mult</a:t>
            </a:r>
            <a:r>
              <a:rPr lang="en-GB" dirty="0"/>
              <a:t> case </a:t>
            </a:r>
            <a:r>
              <a:rPr lang="en-GB" dirty="0" err="1"/>
              <a:t>stmt</a:t>
            </a:r>
            <a:r>
              <a:rPr lang="en-GB" dirty="0"/>
              <a:t>&gt; | epsilon</a:t>
            </a:r>
          </a:p>
          <a:p>
            <a:pPr marL="0" indent="0">
              <a:buNone/>
            </a:pPr>
            <a:r>
              <a:rPr lang="en-GB" dirty="0"/>
              <a:t>&lt;case </a:t>
            </a:r>
            <a:r>
              <a:rPr lang="en-GB" dirty="0" err="1"/>
              <a:t>stmt</a:t>
            </a:r>
            <a:r>
              <a:rPr lang="en-GB" dirty="0"/>
              <a:t>&gt; -&gt; case &lt;expr&gt;:&lt;</a:t>
            </a:r>
            <a:r>
              <a:rPr lang="en-GB" dirty="0" err="1"/>
              <a:t>stmt</a:t>
            </a:r>
            <a:r>
              <a:rPr lang="en-GB" dirty="0"/>
              <a:t>&gt; | case &lt;expr&gt;:&lt;</a:t>
            </a:r>
            <a:r>
              <a:rPr lang="en-GB" dirty="0" err="1"/>
              <a:t>mult</a:t>
            </a:r>
            <a:r>
              <a:rPr lang="en-GB" dirty="0"/>
              <a:t> case </a:t>
            </a:r>
            <a:r>
              <a:rPr lang="en-GB" dirty="0" err="1"/>
              <a:t>stmt</a:t>
            </a:r>
            <a:r>
              <a:rPr lang="en-GB" dirty="0"/>
              <a:t>&gt; | default:&lt;</a:t>
            </a:r>
            <a:r>
              <a:rPr lang="en-GB" dirty="0" err="1"/>
              <a:t>stmt</a:t>
            </a:r>
            <a:r>
              <a:rPr lang="en-GB" dirty="0"/>
              <a:t>&gt;</a:t>
            </a:r>
          </a:p>
          <a:p>
            <a:pPr marL="0" indent="0">
              <a:buNone/>
            </a:pPr>
            <a:r>
              <a:rPr lang="en-GB" dirty="0"/>
              <a:t>&lt;</a:t>
            </a:r>
            <a:r>
              <a:rPr lang="en-GB" dirty="0" err="1"/>
              <a:t>stmt</a:t>
            </a:r>
            <a:r>
              <a:rPr lang="en-GB" dirty="0"/>
              <a:t>&gt;-&gt;break;</a:t>
            </a:r>
          </a:p>
          <a:p>
            <a:pPr marL="0" indent="0">
              <a:buNone/>
            </a:pPr>
            <a:endParaRPr lang="en-GB" dirty="0"/>
          </a:p>
        </p:txBody>
      </p:sp>
    </p:spTree>
    <p:extLst>
      <p:ext uri="{BB962C8B-B14F-4D97-AF65-F5344CB8AC3E}">
        <p14:creationId xmlns:p14="http://schemas.microsoft.com/office/powerpoint/2010/main" val="1275496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70114"/>
            <a:ext cx="10515600" cy="5806849"/>
          </a:xfrm>
        </p:spPr>
        <p:txBody>
          <a:bodyPr>
            <a:normAutofit fontScale="85000" lnSpcReduction="10000"/>
          </a:bodyPr>
          <a:lstStyle/>
          <a:p>
            <a:pPr lvl="0"/>
            <a:r>
              <a:rPr lang="en-GB" dirty="0"/>
              <a:t>Function definition with at least two assignments, and for loop statement inside function definition.</a:t>
            </a:r>
          </a:p>
          <a:p>
            <a:pPr marL="0" indent="0">
              <a:buNone/>
            </a:pPr>
            <a:r>
              <a:rPr lang="en-GB" dirty="0" err="1"/>
              <a:t>funDeclaration</a:t>
            </a:r>
            <a:r>
              <a:rPr lang="en-GB" dirty="0"/>
              <a:t> -&gt; </a:t>
            </a:r>
            <a:r>
              <a:rPr lang="en-GB" dirty="0" err="1"/>
              <a:t>typeSpecifier</a:t>
            </a:r>
            <a:r>
              <a:rPr lang="en-GB" dirty="0"/>
              <a:t> ID(</a:t>
            </a:r>
            <a:r>
              <a:rPr lang="en-GB" dirty="0" err="1"/>
              <a:t>params</a:t>
            </a:r>
            <a:r>
              <a:rPr lang="en-GB" dirty="0"/>
              <a:t>) statement | ID(</a:t>
            </a:r>
            <a:r>
              <a:rPr lang="en-GB" dirty="0" err="1"/>
              <a:t>params</a:t>
            </a:r>
            <a:r>
              <a:rPr lang="en-GB" dirty="0"/>
              <a:t>) statement</a:t>
            </a:r>
          </a:p>
          <a:p>
            <a:pPr marL="0" indent="0">
              <a:buNone/>
            </a:pPr>
            <a:r>
              <a:rPr lang="en-GB" dirty="0" err="1"/>
              <a:t>params</a:t>
            </a:r>
            <a:r>
              <a:rPr lang="en-GB" dirty="0"/>
              <a:t> -&gt; </a:t>
            </a:r>
            <a:r>
              <a:rPr lang="en-GB" dirty="0" err="1"/>
              <a:t>paramList</a:t>
            </a:r>
            <a:r>
              <a:rPr lang="en-GB" dirty="0"/>
              <a:t> | epsilon</a:t>
            </a:r>
          </a:p>
          <a:p>
            <a:pPr marL="0" indent="0">
              <a:buNone/>
            </a:pPr>
            <a:r>
              <a:rPr lang="en-GB" dirty="0" err="1"/>
              <a:t>paramList</a:t>
            </a:r>
            <a:r>
              <a:rPr lang="en-GB" dirty="0"/>
              <a:t> -&gt; </a:t>
            </a:r>
            <a:r>
              <a:rPr lang="en-GB" dirty="0" err="1"/>
              <a:t>paramList</a:t>
            </a:r>
            <a:r>
              <a:rPr lang="en-GB" dirty="0"/>
              <a:t>; </a:t>
            </a:r>
            <a:r>
              <a:rPr lang="en-GB" dirty="0" err="1"/>
              <a:t>paramTypeList</a:t>
            </a:r>
            <a:r>
              <a:rPr lang="en-GB" dirty="0"/>
              <a:t> | </a:t>
            </a:r>
            <a:r>
              <a:rPr lang="en-GB" dirty="0" err="1"/>
              <a:t>paramTypeList</a:t>
            </a:r>
            <a:endParaRPr lang="en-GB" dirty="0"/>
          </a:p>
          <a:p>
            <a:pPr marL="0" indent="0">
              <a:buNone/>
            </a:pPr>
            <a:r>
              <a:rPr lang="en-GB" dirty="0" err="1"/>
              <a:t>paramIdList</a:t>
            </a:r>
            <a:r>
              <a:rPr lang="en-GB" dirty="0"/>
              <a:t> -&gt; </a:t>
            </a:r>
            <a:r>
              <a:rPr lang="en-GB" dirty="0" err="1"/>
              <a:t>paramIdList</a:t>
            </a:r>
            <a:r>
              <a:rPr lang="en-GB" dirty="0"/>
              <a:t>, </a:t>
            </a:r>
            <a:r>
              <a:rPr lang="en-GB" dirty="0" err="1"/>
              <a:t>paramId</a:t>
            </a:r>
            <a:r>
              <a:rPr lang="en-GB" dirty="0"/>
              <a:t> | </a:t>
            </a:r>
            <a:r>
              <a:rPr lang="en-GB" dirty="0" err="1"/>
              <a:t>paramId</a:t>
            </a:r>
            <a:endParaRPr lang="en-GB" dirty="0"/>
          </a:p>
          <a:p>
            <a:pPr marL="0" indent="0">
              <a:buNone/>
            </a:pPr>
            <a:r>
              <a:rPr lang="en-GB" dirty="0" err="1"/>
              <a:t>paramId</a:t>
            </a:r>
            <a:r>
              <a:rPr lang="en-GB" dirty="0"/>
              <a:t> -&gt; ID | ID[]</a:t>
            </a:r>
          </a:p>
          <a:p>
            <a:pPr marL="0" indent="0">
              <a:buNone/>
            </a:pPr>
            <a:r>
              <a:rPr lang="en-GB" dirty="0"/>
              <a:t>statement -&gt; </a:t>
            </a:r>
            <a:r>
              <a:rPr lang="en-GB" dirty="0" err="1"/>
              <a:t>expressionStmt</a:t>
            </a:r>
            <a:r>
              <a:rPr lang="en-GB" dirty="0"/>
              <a:t> | </a:t>
            </a:r>
            <a:r>
              <a:rPr lang="en-GB" dirty="0" err="1"/>
              <a:t>forStmt</a:t>
            </a:r>
            <a:endParaRPr lang="en-GB" dirty="0"/>
          </a:p>
          <a:p>
            <a:pPr marL="0" indent="0">
              <a:buNone/>
            </a:pPr>
            <a:r>
              <a:rPr lang="en-GB" dirty="0" err="1"/>
              <a:t>expressionStmt</a:t>
            </a:r>
            <a:r>
              <a:rPr lang="en-GB" dirty="0"/>
              <a:t> -&gt; expression; | ;</a:t>
            </a:r>
          </a:p>
          <a:p>
            <a:pPr marL="0" indent="0">
              <a:buNone/>
            </a:pPr>
            <a:r>
              <a:rPr lang="en-GB" dirty="0"/>
              <a:t>expression-&gt; mutable=expression | mutable++ | mutable-- | ++mutable |--mutable</a:t>
            </a:r>
          </a:p>
          <a:p>
            <a:pPr marL="0" indent="0">
              <a:buNone/>
            </a:pPr>
            <a:r>
              <a:rPr lang="en-GB" dirty="0"/>
              <a:t>mutable-&gt; ID | mutable[expression]</a:t>
            </a:r>
          </a:p>
          <a:p>
            <a:pPr marL="0" indent="0">
              <a:buNone/>
            </a:pPr>
            <a:r>
              <a:rPr lang="en-GB" dirty="0" err="1"/>
              <a:t>forStmt</a:t>
            </a:r>
            <a:r>
              <a:rPr lang="en-GB" dirty="0"/>
              <a:t> -&gt; for(expression; </a:t>
            </a:r>
            <a:r>
              <a:rPr lang="en-GB" dirty="0" err="1"/>
              <a:t>relExpression</a:t>
            </a:r>
            <a:r>
              <a:rPr lang="en-GB" dirty="0"/>
              <a:t>; expression){statement;}</a:t>
            </a:r>
          </a:p>
          <a:p>
            <a:pPr marL="0" indent="0">
              <a:buNone/>
            </a:pPr>
            <a:r>
              <a:rPr lang="en-GB" dirty="0" err="1"/>
              <a:t>relExpression</a:t>
            </a:r>
            <a:r>
              <a:rPr lang="en-GB" dirty="0"/>
              <a:t> -&gt; expression </a:t>
            </a:r>
            <a:r>
              <a:rPr lang="en-GB" dirty="0" err="1"/>
              <a:t>relop</a:t>
            </a:r>
            <a:r>
              <a:rPr lang="en-GB" dirty="0"/>
              <a:t> expression</a:t>
            </a:r>
          </a:p>
          <a:p>
            <a:pPr marL="0" indent="0">
              <a:buNone/>
            </a:pPr>
            <a:r>
              <a:rPr lang="en-GB" dirty="0" err="1"/>
              <a:t>relop</a:t>
            </a:r>
            <a:r>
              <a:rPr lang="en-GB" dirty="0"/>
              <a:t> -&gt; &lt;= | &lt; | &gt; | &gt;= | == | !=</a:t>
            </a:r>
          </a:p>
          <a:p>
            <a:pPr marL="0" indent="0">
              <a:buNone/>
            </a:pPr>
            <a:endParaRPr lang="en-GB" dirty="0"/>
          </a:p>
        </p:txBody>
      </p:sp>
    </p:spTree>
    <p:extLst>
      <p:ext uri="{BB962C8B-B14F-4D97-AF65-F5344CB8AC3E}">
        <p14:creationId xmlns:p14="http://schemas.microsoft.com/office/powerpoint/2010/main" val="3553540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0677FC-B750-4487-8DBB-E80FBD5CC0AD}"/>
              </a:ext>
            </a:extLst>
          </p:cNvPr>
          <p:cNvSpPr>
            <a:spLocks noGrp="1"/>
          </p:cNvSpPr>
          <p:nvPr>
            <p:ph type="title"/>
          </p:nvPr>
        </p:nvSpPr>
        <p:spPr>
          <a:xfrm>
            <a:off x="838200" y="114604"/>
            <a:ext cx="10515600" cy="1325563"/>
          </a:xfrm>
        </p:spPr>
        <p:txBody>
          <a:bodyPr/>
          <a:lstStyle/>
          <a:p>
            <a:r>
              <a:rPr lang="en-IN" dirty="0"/>
              <a:t>More questions:</a:t>
            </a:r>
          </a:p>
        </p:txBody>
      </p:sp>
      <p:sp>
        <p:nvSpPr>
          <p:cNvPr id="3" name="Content Placeholder 2">
            <a:extLst>
              <a:ext uri="{FF2B5EF4-FFF2-40B4-BE49-F238E27FC236}">
                <a16:creationId xmlns="" xmlns:a16="http://schemas.microsoft.com/office/drawing/2014/main" id="{02822F29-FA99-4BC0-85FC-B91B28BFC633}"/>
              </a:ext>
            </a:extLst>
          </p:cNvPr>
          <p:cNvSpPr>
            <a:spLocks noGrp="1"/>
          </p:cNvSpPr>
          <p:nvPr>
            <p:ph idx="1"/>
          </p:nvPr>
        </p:nvSpPr>
        <p:spPr>
          <a:xfrm>
            <a:off x="838200" y="1114816"/>
            <a:ext cx="10515600" cy="5062147"/>
          </a:xfrm>
        </p:spPr>
        <p:txBody>
          <a:bodyPr>
            <a:normAutofit fontScale="92500" lnSpcReduction="20000"/>
          </a:bodyPr>
          <a:lstStyle/>
          <a:p>
            <a:r>
              <a:rPr lang="en-IN" dirty="0"/>
              <a:t>Are passes and intermediate representation necessary during language processing? Explain.					                                   [5]</a:t>
            </a:r>
          </a:p>
          <a:p>
            <a:r>
              <a:rPr lang="en-IN" dirty="0"/>
              <a:t>Where are grammars used in language translation? What are the types of grammars?							                                   [6]</a:t>
            </a:r>
          </a:p>
          <a:p>
            <a:r>
              <a:rPr lang="en-IN" dirty="0"/>
              <a:t>Compare program translation and program interpretation.	                       [6]</a:t>
            </a:r>
          </a:p>
          <a:p>
            <a:r>
              <a:rPr lang="en-IN" dirty="0"/>
              <a:t>Explain recursive grammar specifications. How are recursive rules classified? Differentiate between direct recursion and indirect recursion. [4]</a:t>
            </a:r>
          </a:p>
          <a:p>
            <a:r>
              <a:rPr lang="en-IN" dirty="0"/>
              <a:t>Define language processor, forward reference.</a:t>
            </a:r>
          </a:p>
          <a:p>
            <a:r>
              <a:rPr lang="en-IN" dirty="0"/>
              <a:t>What is an interpreter? What are its characteristics? Explain with a neat diagram.								                       [5]</a:t>
            </a:r>
          </a:p>
          <a:p>
            <a:r>
              <a:rPr lang="en-IN" dirty="0"/>
              <a:t>What are the two popular models for program execution? What are their characteristics?								          [6]</a:t>
            </a:r>
          </a:p>
          <a:p>
            <a:r>
              <a:rPr lang="en-IN" dirty="0"/>
              <a:t>How is a forward reference handled by a language processor?                   [4]</a:t>
            </a:r>
          </a:p>
        </p:txBody>
      </p:sp>
    </p:spTree>
    <p:extLst>
      <p:ext uri="{BB962C8B-B14F-4D97-AF65-F5344CB8AC3E}">
        <p14:creationId xmlns:p14="http://schemas.microsoft.com/office/powerpoint/2010/main" val="24863746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6C2E80F-49A6-4372-B103-219D417A5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9E28B494-EA0C-49FD-96F1-44C33BF90A8B}"/>
              </a:ext>
            </a:extLst>
          </p:cNvPr>
          <p:cNvSpPr>
            <a:spLocks noGrp="1"/>
          </p:cNvSpPr>
          <p:nvPr>
            <p:ph type="title"/>
          </p:nvPr>
        </p:nvSpPr>
        <p:spPr>
          <a:xfrm>
            <a:off x="863029" y="1012004"/>
            <a:ext cx="3416158" cy="4795408"/>
          </a:xfrm>
        </p:spPr>
        <p:txBody>
          <a:bodyPr>
            <a:normAutofit/>
          </a:bodyPr>
          <a:lstStyle/>
          <a:p>
            <a:r>
              <a:rPr lang="en-IN" dirty="0">
                <a:solidFill>
                  <a:srgbClr val="FFFFFF"/>
                </a:solidFill>
              </a:rPr>
              <a:t>Questions</a:t>
            </a:r>
          </a:p>
        </p:txBody>
      </p:sp>
      <p:graphicFrame>
        <p:nvGraphicFramePr>
          <p:cNvPr id="5" name="Content Placeholder 2">
            <a:extLst>
              <a:ext uri="{FF2B5EF4-FFF2-40B4-BE49-F238E27FC236}">
                <a16:creationId xmlns="" xmlns:a16="http://schemas.microsoft.com/office/drawing/2014/main" id="{F3D0F805-A24C-4EA9-9585-F165611630DB}"/>
              </a:ext>
            </a:extLst>
          </p:cNvPr>
          <p:cNvGraphicFramePr>
            <a:graphicFrameLocks noGrp="1"/>
          </p:cNvGraphicFramePr>
          <p:nvPr>
            <p:ph idx="1"/>
            <p:extLst>
              <p:ext uri="{D42A27DB-BD31-4B8C-83A1-F6EECF244321}">
                <p14:modId xmlns:p14="http://schemas.microsoft.com/office/powerpoint/2010/main" val="183540969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ction Button: Go Home 2">
            <a:hlinkClick r:id="" action="ppaction://hlinkshowjump?jump=firstslide" highlightClick="1"/>
            <a:extLst>
              <a:ext uri="{FF2B5EF4-FFF2-40B4-BE49-F238E27FC236}">
                <a16:creationId xmlns="" xmlns:a16="http://schemas.microsoft.com/office/drawing/2014/main" id="{1B88070F-BDAB-49A9-99A7-17F4569D252F}"/>
              </a:ext>
            </a:extLst>
          </p:cNvPr>
          <p:cNvSpPr/>
          <p:nvPr/>
        </p:nvSpPr>
        <p:spPr>
          <a:xfrm>
            <a:off x="977030" y="4822521"/>
            <a:ext cx="1665962" cy="1215024"/>
          </a:xfrm>
          <a:prstGeom prst="actionButtonHome">
            <a:avLst/>
          </a:prstGeom>
          <a:noFill/>
          <a:ln w="22225">
            <a:solidFill>
              <a:schemeClr val="bg1"/>
            </a:solidFill>
          </a:ln>
          <a:effectLst>
            <a:glow rad="12700">
              <a:schemeClr val="accent1">
                <a:alpha val="39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23554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AFA67CD3-AB4E-4A7A-BEB8-53C445D8C44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 xmlns:a16="http://schemas.microsoft.com/office/drawing/2014/main" id="{07CF545F-9C2E-4446-97CD-AD92990C2B6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 xmlns:a16="http://schemas.microsoft.com/office/drawing/2014/main" id="{18261AE1-DB49-4F95-BBE0-81EB5859011F}"/>
              </a:ext>
            </a:extLst>
          </p:cNvPr>
          <p:cNvSpPr>
            <a:spLocks noGrp="1"/>
          </p:cNvSpPr>
          <p:nvPr>
            <p:ph type="title"/>
          </p:nvPr>
        </p:nvSpPr>
        <p:spPr>
          <a:xfrm>
            <a:off x="6094105" y="802955"/>
            <a:ext cx="4977976" cy="1454051"/>
          </a:xfrm>
        </p:spPr>
        <p:txBody>
          <a:bodyPr>
            <a:normAutofit/>
          </a:bodyPr>
          <a:lstStyle/>
          <a:p>
            <a:r>
              <a:rPr lang="en-GB" b="1">
                <a:solidFill>
                  <a:srgbClr val="000000"/>
                </a:solidFill>
              </a:rPr>
              <a:t>Data Structures for language processors. </a:t>
            </a:r>
            <a:endParaRPr lang="en-IN">
              <a:solidFill>
                <a:srgbClr val="000000"/>
              </a:solidFill>
            </a:endParaRPr>
          </a:p>
        </p:txBody>
      </p:sp>
      <p:sp>
        <p:nvSpPr>
          <p:cNvPr id="14" name="Freeform 62">
            <a:extLst>
              <a:ext uri="{FF2B5EF4-FFF2-40B4-BE49-F238E27FC236}">
                <a16:creationId xmlns="" xmlns:a16="http://schemas.microsoft.com/office/drawing/2014/main" id="{339C8D78-A644-462F-B674-F440635E53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Table">
            <a:extLst>
              <a:ext uri="{FF2B5EF4-FFF2-40B4-BE49-F238E27FC236}">
                <a16:creationId xmlns="" xmlns:a16="http://schemas.microsoft.com/office/drawing/2014/main" id="{4283D724-735F-40BC-A5C8-A30EAE8911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 xmlns:a16="http://schemas.microsoft.com/office/drawing/2014/main" id="{9EED4890-618C-4A57-BFCD-C64A94946913}"/>
              </a:ext>
            </a:extLst>
          </p:cNvPr>
          <p:cNvSpPr>
            <a:spLocks noGrp="1"/>
          </p:cNvSpPr>
          <p:nvPr>
            <p:ph idx="1"/>
          </p:nvPr>
        </p:nvSpPr>
        <p:spPr>
          <a:xfrm>
            <a:off x="6090574" y="2421682"/>
            <a:ext cx="4977578" cy="3639289"/>
          </a:xfrm>
        </p:spPr>
        <p:txBody>
          <a:bodyPr anchor="ctr">
            <a:normAutofit/>
          </a:bodyPr>
          <a:lstStyle/>
          <a:p>
            <a:r>
              <a:rPr lang="en-IN" sz="2000" dirty="0">
                <a:solidFill>
                  <a:srgbClr val="000000"/>
                </a:solidFill>
              </a:rPr>
              <a:t> A language processor makes frequent use of the search operation over its data structures.</a:t>
            </a:r>
          </a:p>
          <a:p>
            <a:r>
              <a:rPr lang="en-US" sz="2000" dirty="0" err="1">
                <a:solidFill>
                  <a:srgbClr val="000000"/>
                </a:solidFill>
              </a:rPr>
              <a:t>E.x</a:t>
            </a:r>
            <a:r>
              <a:rPr lang="en-US" sz="2000" dirty="0">
                <a:solidFill>
                  <a:srgbClr val="000000"/>
                </a:solidFill>
              </a:rPr>
              <a:t>. The </a:t>
            </a:r>
            <a:r>
              <a:rPr lang="en-US" sz="2000" b="1" dirty="0">
                <a:solidFill>
                  <a:srgbClr val="000000"/>
                </a:solidFill>
              </a:rPr>
              <a:t>symbol table </a:t>
            </a:r>
            <a:r>
              <a:rPr lang="en-US" sz="2000" dirty="0">
                <a:solidFill>
                  <a:srgbClr val="000000"/>
                </a:solidFill>
              </a:rPr>
              <a:t>is a data structure that :</a:t>
            </a:r>
          </a:p>
          <a:p>
            <a:pPr lvl="1"/>
            <a:r>
              <a:rPr lang="en-US" sz="2000" dirty="0">
                <a:solidFill>
                  <a:srgbClr val="000000"/>
                </a:solidFill>
              </a:rPr>
              <a:t>Records the variable names used in the source program </a:t>
            </a:r>
          </a:p>
          <a:p>
            <a:pPr lvl="1"/>
            <a:r>
              <a:rPr lang="en-US" sz="2000" dirty="0">
                <a:solidFill>
                  <a:srgbClr val="000000"/>
                </a:solidFill>
              </a:rPr>
              <a:t>Collects information about various attributes, </a:t>
            </a:r>
            <a:r>
              <a:rPr lang="en-US" sz="2000" dirty="0" err="1">
                <a:solidFill>
                  <a:srgbClr val="000000"/>
                </a:solidFill>
              </a:rPr>
              <a:t>e.x</a:t>
            </a:r>
            <a:r>
              <a:rPr lang="en-US" sz="2000" dirty="0">
                <a:solidFill>
                  <a:srgbClr val="000000"/>
                </a:solidFill>
              </a:rPr>
              <a:t>. type, scope, of each name.</a:t>
            </a:r>
            <a:endParaRPr lang="en-IN" sz="2000" dirty="0">
              <a:solidFill>
                <a:srgbClr val="000000"/>
              </a:solidFill>
            </a:endParaRPr>
          </a:p>
        </p:txBody>
      </p:sp>
    </p:spTree>
    <p:extLst>
      <p:ext uri="{BB962C8B-B14F-4D97-AF65-F5344CB8AC3E}">
        <p14:creationId xmlns:p14="http://schemas.microsoft.com/office/powerpoint/2010/main" val="18104184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data structures:</a:t>
            </a:r>
            <a:endParaRPr lang="en-GB" dirty="0"/>
          </a:p>
        </p:txBody>
      </p:sp>
      <p:sp>
        <p:nvSpPr>
          <p:cNvPr id="3" name="Content Placeholder 2"/>
          <p:cNvSpPr>
            <a:spLocks noGrp="1"/>
          </p:cNvSpPr>
          <p:nvPr>
            <p:ph idx="1"/>
          </p:nvPr>
        </p:nvSpPr>
        <p:spPr/>
        <p:txBody>
          <a:bodyPr/>
          <a:lstStyle/>
          <a:p>
            <a:r>
              <a:rPr lang="en-IN" dirty="0" smtClean="0"/>
              <a:t>Linear Lists</a:t>
            </a:r>
          </a:p>
          <a:p>
            <a:r>
              <a:rPr lang="en-IN" dirty="0" smtClean="0"/>
              <a:t>Trees</a:t>
            </a:r>
          </a:p>
          <a:p>
            <a:r>
              <a:rPr lang="en-IN" dirty="0" smtClean="0"/>
              <a:t>Hash tables</a:t>
            </a:r>
          </a:p>
          <a:p>
            <a:pPr marL="0" indent="0">
              <a:buNone/>
            </a:pPr>
            <a:endParaRPr lang="en-GB" dirty="0"/>
          </a:p>
        </p:txBody>
      </p:sp>
    </p:spTree>
    <p:extLst>
      <p:ext uri="{BB962C8B-B14F-4D97-AF65-F5344CB8AC3E}">
        <p14:creationId xmlns:p14="http://schemas.microsoft.com/office/powerpoint/2010/main" val="1809584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4C91869-023B-4A21-ACFD-6401DFCCC86C}"/>
              </a:ext>
            </a:extLst>
          </p:cNvPr>
          <p:cNvSpPr>
            <a:spLocks noGrp="1"/>
          </p:cNvSpPr>
          <p:nvPr>
            <p:ph idx="1"/>
          </p:nvPr>
        </p:nvSpPr>
        <p:spPr/>
        <p:txBody>
          <a:bodyPr/>
          <a:lstStyle/>
          <a:p>
            <a:r>
              <a:rPr lang="en-IN" dirty="0"/>
              <a:t>Data structures used in language processing can be classified </a:t>
            </a:r>
            <a:r>
              <a:rPr lang="en-IN"/>
              <a:t>based on the </a:t>
            </a:r>
            <a:r>
              <a:rPr lang="en-IN" dirty="0"/>
              <a:t>following criteria:</a:t>
            </a:r>
          </a:p>
          <a:p>
            <a:pPr lvl="1"/>
            <a:r>
              <a:rPr lang="en-IN" b="1" dirty="0"/>
              <a:t>Nature</a:t>
            </a:r>
            <a:r>
              <a:rPr lang="en-IN" dirty="0"/>
              <a:t> of data structure – whether a linear or nonlinear data structure</a:t>
            </a:r>
          </a:p>
          <a:p>
            <a:pPr lvl="1"/>
            <a:r>
              <a:rPr lang="en-IN" b="1" dirty="0"/>
              <a:t>Purpose</a:t>
            </a:r>
            <a:r>
              <a:rPr lang="en-IN" dirty="0"/>
              <a:t> of a data structure – whether a search data structure or an allocation data structure</a:t>
            </a:r>
          </a:p>
          <a:p>
            <a:pPr lvl="1"/>
            <a:r>
              <a:rPr lang="en-IN" b="1" dirty="0"/>
              <a:t>Lifetime</a:t>
            </a:r>
            <a:r>
              <a:rPr lang="en-IN" dirty="0"/>
              <a:t> of a data structure – whether used during language processing or during target program execution.</a:t>
            </a:r>
          </a:p>
          <a:p>
            <a:endParaRPr lang="en-IN" dirty="0"/>
          </a:p>
        </p:txBody>
      </p:sp>
    </p:spTree>
    <p:extLst>
      <p:ext uri="{BB962C8B-B14F-4D97-AF65-F5344CB8AC3E}">
        <p14:creationId xmlns:p14="http://schemas.microsoft.com/office/powerpoint/2010/main" val="16369133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322764A-2D9D-4E2C-AAA1-44F2D74E00BF}"/>
              </a:ext>
            </a:extLst>
          </p:cNvPr>
          <p:cNvSpPr>
            <a:spLocks noGrp="1"/>
          </p:cNvSpPr>
          <p:nvPr>
            <p:ph idx="1"/>
          </p:nvPr>
        </p:nvSpPr>
        <p:spPr>
          <a:xfrm>
            <a:off x="1011820" y="5752618"/>
            <a:ext cx="8375248" cy="1105382"/>
          </a:xfrm>
        </p:spPr>
        <p:txBody>
          <a:bodyPr>
            <a:normAutofit/>
          </a:bodyPr>
          <a:lstStyle/>
          <a:p>
            <a:r>
              <a:rPr lang="en-IN" dirty="0" smtClean="0"/>
              <a:t>Linear </a:t>
            </a:r>
            <a:r>
              <a:rPr lang="en-IN" dirty="0"/>
              <a:t>– array</a:t>
            </a:r>
          </a:p>
          <a:p>
            <a:r>
              <a:rPr lang="en-IN" dirty="0"/>
              <a:t>Nonlinear – linked list</a:t>
            </a:r>
          </a:p>
        </p:txBody>
      </p:sp>
      <p:pic>
        <p:nvPicPr>
          <p:cNvPr id="5" name="Picture 4">
            <a:extLst>
              <a:ext uri="{FF2B5EF4-FFF2-40B4-BE49-F238E27FC236}">
                <a16:creationId xmlns="" xmlns:a16="http://schemas.microsoft.com/office/drawing/2014/main" id="{86026FFB-1EFD-4171-8C7E-37D11D87DDD9}"/>
              </a:ext>
            </a:extLst>
          </p:cNvPr>
          <p:cNvPicPr>
            <a:picLocks noChangeAspect="1"/>
          </p:cNvPicPr>
          <p:nvPr/>
        </p:nvPicPr>
        <p:blipFill>
          <a:blip r:embed="rId2"/>
          <a:stretch>
            <a:fillRect/>
          </a:stretch>
        </p:blipFill>
        <p:spPr>
          <a:xfrm>
            <a:off x="391702" y="109973"/>
            <a:ext cx="9143439" cy="5515323"/>
          </a:xfrm>
          <a:prstGeom prst="rect">
            <a:avLst/>
          </a:prstGeom>
        </p:spPr>
      </p:pic>
    </p:spTree>
    <p:extLst>
      <p:ext uri="{BB962C8B-B14F-4D97-AF65-F5344CB8AC3E}">
        <p14:creationId xmlns:p14="http://schemas.microsoft.com/office/powerpoint/2010/main" val="8893305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8001EFE-E21C-46EB-B3C4-3125BE39A696}"/>
              </a:ext>
            </a:extLst>
          </p:cNvPr>
          <p:cNvSpPr>
            <a:spLocks noGrp="1"/>
          </p:cNvSpPr>
          <p:nvPr>
            <p:ph idx="1"/>
          </p:nvPr>
        </p:nvSpPr>
        <p:spPr>
          <a:xfrm>
            <a:off x="838200" y="150471"/>
            <a:ext cx="10515600" cy="6609144"/>
          </a:xfrm>
        </p:spPr>
        <p:txBody>
          <a:bodyPr>
            <a:normAutofit lnSpcReduction="10000"/>
          </a:bodyPr>
          <a:lstStyle/>
          <a:p>
            <a:r>
              <a:rPr lang="en-IN" dirty="0"/>
              <a:t>Search data structure:</a:t>
            </a:r>
          </a:p>
          <a:p>
            <a:pPr lvl="1"/>
            <a:r>
              <a:rPr lang="en-IN" dirty="0"/>
              <a:t>Maintains attribute information concerning different entities in the source program</a:t>
            </a:r>
          </a:p>
          <a:p>
            <a:pPr lvl="1"/>
            <a:r>
              <a:rPr lang="en-IN" dirty="0"/>
              <a:t>Entry for an entity is created only once but may be searched for many times</a:t>
            </a:r>
          </a:p>
          <a:p>
            <a:pPr lvl="1"/>
            <a:r>
              <a:rPr lang="en-IN" dirty="0"/>
              <a:t>Each entry (record/structure) may be of fixed or variable length</a:t>
            </a:r>
          </a:p>
          <a:p>
            <a:pPr lvl="1"/>
            <a:endParaRPr lang="en-IN" dirty="0"/>
          </a:p>
          <a:p>
            <a:pPr lvl="1"/>
            <a:endParaRPr lang="en-IN" dirty="0"/>
          </a:p>
          <a:p>
            <a:pPr lvl="1"/>
            <a:endParaRPr lang="en-IN" dirty="0"/>
          </a:p>
          <a:p>
            <a:pPr lvl="1"/>
            <a:endParaRPr lang="en-IN" dirty="0"/>
          </a:p>
          <a:p>
            <a:pPr lvl="1"/>
            <a:endParaRPr lang="en-IN" dirty="0"/>
          </a:p>
          <a:p>
            <a:pPr lvl="1"/>
            <a:endParaRPr lang="en-IN" dirty="0"/>
          </a:p>
          <a:p>
            <a:pPr lvl="1"/>
            <a:endParaRPr lang="en-IN" dirty="0" smtClean="0"/>
          </a:p>
          <a:p>
            <a:pPr lvl="1"/>
            <a:endParaRPr lang="en-IN" dirty="0"/>
          </a:p>
          <a:p>
            <a:pPr lvl="1"/>
            <a:endParaRPr lang="en-IN" dirty="0" smtClean="0"/>
          </a:p>
          <a:p>
            <a:pPr lvl="1"/>
            <a:endParaRPr lang="en-IN" dirty="0"/>
          </a:p>
          <a:p>
            <a:pPr lvl="1"/>
            <a:r>
              <a:rPr lang="en-IN" dirty="0"/>
              <a:t>Search efficiency is very important</a:t>
            </a:r>
          </a:p>
          <a:p>
            <a:pPr lvl="1"/>
            <a:r>
              <a:rPr lang="en-IN" dirty="0"/>
              <a:t>Constitutes various tables of information</a:t>
            </a:r>
          </a:p>
        </p:txBody>
      </p:sp>
      <p:pic>
        <p:nvPicPr>
          <p:cNvPr id="6" name="Picture 5">
            <a:extLst>
              <a:ext uri="{FF2B5EF4-FFF2-40B4-BE49-F238E27FC236}">
                <a16:creationId xmlns="" xmlns:a16="http://schemas.microsoft.com/office/drawing/2014/main" id="{9F598FE6-1A30-48E2-B179-EB6C89C10A8F}"/>
              </a:ext>
            </a:extLst>
          </p:cNvPr>
          <p:cNvPicPr>
            <a:picLocks noChangeAspect="1"/>
          </p:cNvPicPr>
          <p:nvPr/>
        </p:nvPicPr>
        <p:blipFill>
          <a:blip r:embed="rId2"/>
          <a:stretch>
            <a:fillRect/>
          </a:stretch>
        </p:blipFill>
        <p:spPr>
          <a:xfrm>
            <a:off x="838200" y="2233371"/>
            <a:ext cx="9798005" cy="2998386"/>
          </a:xfrm>
          <a:prstGeom prst="rect">
            <a:avLst/>
          </a:prstGeom>
        </p:spPr>
      </p:pic>
    </p:spTree>
    <p:extLst>
      <p:ext uri="{BB962C8B-B14F-4D97-AF65-F5344CB8AC3E}">
        <p14:creationId xmlns:p14="http://schemas.microsoft.com/office/powerpoint/2010/main" val="1382667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117AB3D3-3C9C-4DED-809A-78734805B89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21A59C34-3307-4D8B-B0E2-45F4B98A0807}"/>
              </a:ext>
            </a:extLst>
          </p:cNvPr>
          <p:cNvSpPr>
            <a:spLocks noGrp="1"/>
          </p:cNvSpPr>
          <p:nvPr>
            <p:ph type="title"/>
          </p:nvPr>
        </p:nvSpPr>
        <p:spPr>
          <a:xfrm>
            <a:off x="793662" y="386930"/>
            <a:ext cx="10066122" cy="1298448"/>
          </a:xfrm>
        </p:spPr>
        <p:txBody>
          <a:bodyPr anchor="b">
            <a:normAutofit/>
          </a:bodyPr>
          <a:lstStyle/>
          <a:p>
            <a:r>
              <a:rPr lang="en-IN" sz="4800"/>
              <a:t>Language Processor Concepts</a:t>
            </a:r>
          </a:p>
        </p:txBody>
      </p:sp>
      <p:sp>
        <p:nvSpPr>
          <p:cNvPr id="13" name="Rectangle 12">
            <a:extLst>
              <a:ext uri="{FF2B5EF4-FFF2-40B4-BE49-F238E27FC236}">
                <a16:creationId xmlns="" xmlns:a16="http://schemas.microsoft.com/office/drawing/2014/main" id="{3A9A4357-BD1D-4622-A4FE-766E6AB8DE8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E659831F-0D9A-4C63-9EBB-8435B85A440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AF40D308-50A1-4644-BF37-C5E24B9F2301}"/>
              </a:ext>
            </a:extLst>
          </p:cNvPr>
          <p:cNvSpPr>
            <a:spLocks noGrp="1"/>
          </p:cNvSpPr>
          <p:nvPr>
            <p:ph idx="1"/>
          </p:nvPr>
        </p:nvSpPr>
        <p:spPr>
          <a:xfrm>
            <a:off x="793661" y="2599509"/>
            <a:ext cx="4530898" cy="3639450"/>
          </a:xfrm>
        </p:spPr>
        <p:txBody>
          <a:bodyPr anchor="ctr">
            <a:normAutofit/>
          </a:bodyPr>
          <a:lstStyle/>
          <a:p>
            <a:r>
              <a:rPr lang="en-IN" sz="1600" dirty="0"/>
              <a:t>Application Domain –</a:t>
            </a:r>
          </a:p>
          <a:p>
            <a:pPr lvl="1"/>
            <a:r>
              <a:rPr lang="en-IN" sz="1600" dirty="0"/>
              <a:t>Software designer expresses ideas</a:t>
            </a:r>
          </a:p>
          <a:p>
            <a:r>
              <a:rPr lang="en-IN" sz="1600" dirty="0"/>
              <a:t>Execution Domain – </a:t>
            </a:r>
          </a:p>
          <a:p>
            <a:pPr lvl="1"/>
            <a:r>
              <a:rPr lang="en-IN" sz="1600" dirty="0"/>
              <a:t>Computer system that implements these ideas</a:t>
            </a:r>
          </a:p>
          <a:p>
            <a:pPr marL="228600" lvl="1">
              <a:spcBef>
                <a:spcPts val="1000"/>
              </a:spcBef>
            </a:pPr>
            <a:r>
              <a:rPr lang="en-IN" sz="1600" dirty="0"/>
              <a:t>Semantic Gap – </a:t>
            </a:r>
          </a:p>
          <a:p>
            <a:pPr marL="685800" lvl="2">
              <a:spcBef>
                <a:spcPts val="1000"/>
              </a:spcBef>
            </a:pPr>
            <a:r>
              <a:rPr lang="en-IN" sz="1600" i="1" dirty="0"/>
              <a:t>Semantic </a:t>
            </a:r>
            <a:r>
              <a:rPr lang="en-IN" sz="1600" dirty="0"/>
              <a:t>represents the rules of meaning of a domain</a:t>
            </a:r>
          </a:p>
          <a:p>
            <a:pPr marL="685800" lvl="2">
              <a:spcBef>
                <a:spcPts val="1000"/>
              </a:spcBef>
            </a:pPr>
            <a:r>
              <a:rPr lang="en-IN" sz="1600" dirty="0"/>
              <a:t>Gap is the difference between the semantics of the two domains</a:t>
            </a:r>
          </a:p>
          <a:p>
            <a:pPr marL="685800" lvl="2">
              <a:spcBef>
                <a:spcPts val="1000"/>
              </a:spcBef>
            </a:pPr>
            <a:r>
              <a:rPr lang="en-IN" sz="1600" dirty="0"/>
              <a:t>Consequences – large development times/efforts, and poor quality of software</a:t>
            </a:r>
          </a:p>
          <a:p>
            <a:pPr marL="228600" lvl="1">
              <a:spcBef>
                <a:spcPts val="1000"/>
              </a:spcBef>
            </a:pPr>
            <a:endParaRPr lang="en-IN" sz="1600" dirty="0"/>
          </a:p>
          <a:p>
            <a:pPr marL="228600" lvl="1">
              <a:spcBef>
                <a:spcPts val="1000"/>
              </a:spcBef>
            </a:pPr>
            <a:endParaRPr lang="en-IN" sz="1600" dirty="0"/>
          </a:p>
        </p:txBody>
      </p:sp>
      <p:pic>
        <p:nvPicPr>
          <p:cNvPr id="6" name="Picture 5">
            <a:extLst>
              <a:ext uri="{FF2B5EF4-FFF2-40B4-BE49-F238E27FC236}">
                <a16:creationId xmlns="" xmlns:a16="http://schemas.microsoft.com/office/drawing/2014/main" id="{B6C911E4-3A7D-40A9-AD29-B27B8D4E85E9}"/>
              </a:ext>
            </a:extLst>
          </p:cNvPr>
          <p:cNvPicPr>
            <a:picLocks noChangeAspect="1"/>
          </p:cNvPicPr>
          <p:nvPr/>
        </p:nvPicPr>
        <p:blipFill rotWithShape="1">
          <a:blip r:embed="rId3"/>
          <a:srcRect t="6193" r="-1" b="-1"/>
          <a:stretch/>
        </p:blipFill>
        <p:spPr>
          <a:xfrm>
            <a:off x="5911532" y="2484255"/>
            <a:ext cx="5150277" cy="3714244"/>
          </a:xfrm>
          <a:prstGeom prst="rect">
            <a:avLst/>
          </a:prstGeom>
        </p:spPr>
      </p:pic>
      <p:sp>
        <p:nvSpPr>
          <p:cNvPr id="17" name="Rectangle 16">
            <a:extLst>
              <a:ext uri="{FF2B5EF4-FFF2-40B4-BE49-F238E27FC236}">
                <a16:creationId xmlns="" xmlns:a16="http://schemas.microsoft.com/office/drawing/2014/main" id="{E6995CE5-F890-4ABA-82A2-26507CE8D2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8804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E9A8F2AD-92A9-41A2-990F-243A980889BD}"/>
              </a:ext>
            </a:extLst>
          </p:cNvPr>
          <p:cNvPicPr>
            <a:picLocks noChangeAspect="1"/>
          </p:cNvPicPr>
          <p:nvPr/>
        </p:nvPicPr>
        <p:blipFill>
          <a:blip r:embed="rId2"/>
          <a:stretch>
            <a:fillRect/>
          </a:stretch>
        </p:blipFill>
        <p:spPr>
          <a:xfrm>
            <a:off x="126770" y="1174735"/>
            <a:ext cx="11274488" cy="3646534"/>
          </a:xfrm>
          <a:prstGeom prst="rect">
            <a:avLst/>
          </a:prstGeom>
        </p:spPr>
      </p:pic>
    </p:spTree>
    <p:extLst>
      <p:ext uri="{BB962C8B-B14F-4D97-AF65-F5344CB8AC3E}">
        <p14:creationId xmlns:p14="http://schemas.microsoft.com/office/powerpoint/2010/main" val="14161219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79C36E8-24CF-48CF-83EA-C4AFD52D8C24}"/>
              </a:ext>
            </a:extLst>
          </p:cNvPr>
          <p:cNvSpPr>
            <a:spLocks noGrp="1"/>
          </p:cNvSpPr>
          <p:nvPr>
            <p:ph idx="1"/>
          </p:nvPr>
        </p:nvSpPr>
        <p:spPr/>
        <p:txBody>
          <a:bodyPr>
            <a:normAutofit/>
          </a:bodyPr>
          <a:lstStyle/>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 xmlns:a16="http://schemas.microsoft.com/office/drawing/2014/main" id="{F88324AF-2022-4765-8EF4-090118E93C25}"/>
              </a:ext>
            </a:extLst>
          </p:cNvPr>
          <p:cNvPicPr>
            <a:picLocks noChangeAspect="1"/>
          </p:cNvPicPr>
          <p:nvPr/>
        </p:nvPicPr>
        <p:blipFill>
          <a:blip r:embed="rId2"/>
          <a:stretch>
            <a:fillRect/>
          </a:stretch>
        </p:blipFill>
        <p:spPr>
          <a:xfrm>
            <a:off x="131776" y="206026"/>
            <a:ext cx="11256636" cy="6564887"/>
          </a:xfrm>
          <a:prstGeom prst="rect">
            <a:avLst/>
          </a:prstGeom>
        </p:spPr>
      </p:pic>
    </p:spTree>
    <p:extLst>
      <p:ext uri="{BB962C8B-B14F-4D97-AF65-F5344CB8AC3E}">
        <p14:creationId xmlns:p14="http://schemas.microsoft.com/office/powerpoint/2010/main" val="32154791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13458"/>
            <a:ext cx="10515600" cy="5563505"/>
          </a:xfrm>
        </p:spPr>
        <p:txBody>
          <a:bodyPr/>
          <a:lstStyle/>
          <a:p>
            <a:r>
              <a:rPr lang="en-IN" dirty="0"/>
              <a:t>Search - Check if symbol ‘s’ occupies the next entry of the table</a:t>
            </a:r>
          </a:p>
          <a:p>
            <a:r>
              <a:rPr lang="en-IN" dirty="0"/>
              <a:t>Add – following an unsuccessful search add ‘s’ to the first free entry in the table</a:t>
            </a:r>
          </a:p>
          <a:p>
            <a:r>
              <a:rPr lang="en-IN" dirty="0"/>
              <a:t>Delete –</a:t>
            </a:r>
          </a:p>
          <a:p>
            <a:pPr lvl="1"/>
            <a:r>
              <a:rPr lang="en-IN" dirty="0"/>
              <a:t>Physical deletion: entry is erased/overwritten. Entries are shifted up and cause changes in the entry number of symbols. Or new entry can be added in the freed position</a:t>
            </a:r>
          </a:p>
          <a:p>
            <a:pPr lvl="1"/>
            <a:r>
              <a:rPr lang="en-IN" dirty="0"/>
              <a:t>Logical deletion: add some information to the entry to indicate its deletion</a:t>
            </a:r>
          </a:p>
          <a:p>
            <a:endParaRPr lang="en-GB" dirty="0"/>
          </a:p>
        </p:txBody>
      </p:sp>
      <p:pic>
        <p:nvPicPr>
          <p:cNvPr id="4" name="Picture 3">
            <a:extLst>
              <a:ext uri="{FF2B5EF4-FFF2-40B4-BE49-F238E27FC236}">
                <a16:creationId xmlns="" xmlns:a16="http://schemas.microsoft.com/office/drawing/2014/main" id="{CBA9D6E2-FC4B-4EB7-8878-233E5F1F7C39}"/>
              </a:ext>
            </a:extLst>
          </p:cNvPr>
          <p:cNvPicPr>
            <a:picLocks noChangeAspect="1"/>
          </p:cNvPicPr>
          <p:nvPr/>
        </p:nvPicPr>
        <p:blipFill>
          <a:blip r:embed="rId2"/>
          <a:stretch>
            <a:fillRect/>
          </a:stretch>
        </p:blipFill>
        <p:spPr>
          <a:xfrm>
            <a:off x="1095411" y="4024496"/>
            <a:ext cx="10547208" cy="1427180"/>
          </a:xfrm>
          <a:prstGeom prst="rect">
            <a:avLst/>
          </a:prstGeom>
        </p:spPr>
      </p:pic>
    </p:spTree>
    <p:extLst>
      <p:ext uri="{BB962C8B-B14F-4D97-AF65-F5344CB8AC3E}">
        <p14:creationId xmlns:p14="http://schemas.microsoft.com/office/powerpoint/2010/main" val="2538492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7B620A0-2636-42F7-A08F-EF6C7C698BC4}"/>
              </a:ext>
            </a:extLst>
          </p:cNvPr>
          <p:cNvSpPr>
            <a:spLocks noGrp="1"/>
          </p:cNvSpPr>
          <p:nvPr>
            <p:ph idx="1"/>
          </p:nvPr>
        </p:nvSpPr>
        <p:spPr>
          <a:xfrm>
            <a:off x="838200" y="92597"/>
            <a:ext cx="10515600" cy="6667018"/>
          </a:xfrm>
        </p:spPr>
        <p:txBody>
          <a:bodyPr>
            <a:normAutofit lnSpcReduction="10000"/>
          </a:bodyPr>
          <a:lstStyle/>
          <a:p>
            <a:r>
              <a:rPr lang="en-IN" dirty="0"/>
              <a:t>Binary search organization</a:t>
            </a:r>
          </a:p>
          <a:p>
            <a:r>
              <a:rPr lang="en-IN" dirty="0"/>
              <a:t>All entries in a table are assumed to satisfy an ordering relation</a:t>
            </a:r>
          </a:p>
          <a:p>
            <a:endParaRPr lang="en-IN" dirty="0"/>
          </a:p>
          <a:p>
            <a:endParaRPr lang="en-IN" dirty="0"/>
          </a:p>
          <a:p>
            <a:endParaRPr lang="en-IN" dirty="0"/>
          </a:p>
          <a:p>
            <a:endParaRPr lang="en-IN" dirty="0"/>
          </a:p>
          <a:p>
            <a:endParaRPr lang="en-IN" dirty="0"/>
          </a:p>
          <a:p>
            <a:endParaRPr lang="en-IN" dirty="0" smtClean="0"/>
          </a:p>
          <a:p>
            <a:endParaRPr lang="en-IN" dirty="0"/>
          </a:p>
          <a:p>
            <a:r>
              <a:rPr lang="en-IN" dirty="0" smtClean="0"/>
              <a:t>Search</a:t>
            </a:r>
            <a:r>
              <a:rPr lang="en-IN" dirty="0"/>
              <a:t>: only half the entries</a:t>
            </a:r>
          </a:p>
          <a:p>
            <a:r>
              <a:rPr lang="en-IN" dirty="0"/>
              <a:t>Add/Delete – the requirement that the entry number of a symbol in the table should not change after an add operation forbids both additions and deletions during language processing.</a:t>
            </a:r>
          </a:p>
          <a:p>
            <a:r>
              <a:rPr lang="en-IN" dirty="0"/>
              <a:t>Suitable for a table containing a fixed set of symbols e.g. keywords</a:t>
            </a:r>
          </a:p>
        </p:txBody>
      </p:sp>
      <p:pic>
        <p:nvPicPr>
          <p:cNvPr id="5" name="Picture 4">
            <a:extLst>
              <a:ext uri="{FF2B5EF4-FFF2-40B4-BE49-F238E27FC236}">
                <a16:creationId xmlns="" xmlns:a16="http://schemas.microsoft.com/office/drawing/2014/main" id="{EE046D34-D259-4956-9481-6539BEC5673A}"/>
              </a:ext>
            </a:extLst>
          </p:cNvPr>
          <p:cNvPicPr>
            <a:picLocks noChangeAspect="1"/>
          </p:cNvPicPr>
          <p:nvPr/>
        </p:nvPicPr>
        <p:blipFill>
          <a:blip r:embed="rId2"/>
          <a:stretch>
            <a:fillRect/>
          </a:stretch>
        </p:blipFill>
        <p:spPr>
          <a:xfrm>
            <a:off x="1114425" y="1024293"/>
            <a:ext cx="9582022" cy="3096294"/>
          </a:xfrm>
          <a:prstGeom prst="rect">
            <a:avLst/>
          </a:prstGeom>
        </p:spPr>
      </p:pic>
    </p:spTree>
    <p:extLst>
      <p:ext uri="{BB962C8B-B14F-4D97-AF65-F5344CB8AC3E}">
        <p14:creationId xmlns:p14="http://schemas.microsoft.com/office/powerpoint/2010/main" val="14201615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3CCE550-BF10-4629-A51C-22ECFD6D1B57}"/>
              </a:ext>
            </a:extLst>
          </p:cNvPr>
          <p:cNvSpPr>
            <a:spLocks noGrp="1"/>
          </p:cNvSpPr>
          <p:nvPr>
            <p:ph idx="1"/>
          </p:nvPr>
        </p:nvSpPr>
        <p:spPr>
          <a:xfrm>
            <a:off x="838200" y="551145"/>
            <a:ext cx="10515600" cy="6034850"/>
          </a:xfrm>
        </p:spPr>
        <p:txBody>
          <a:bodyPr/>
          <a:lstStyle/>
          <a:p>
            <a:r>
              <a:rPr lang="en-IN" dirty="0"/>
              <a:t>Hash organization</a:t>
            </a:r>
          </a:p>
          <a:p>
            <a:r>
              <a:rPr lang="en-IN" dirty="0"/>
              <a:t>Entry ‘e’ is a function of the symbol ‘s’</a:t>
            </a:r>
          </a:p>
          <a:p>
            <a:r>
              <a:rPr lang="en-IN" dirty="0"/>
              <a:t>Entry may be occupied by ‘s’ or some other symbol (collision), or be empty (enter ‘s’)</a:t>
            </a:r>
          </a:p>
          <a:p>
            <a:endParaRPr lang="en-IN" dirty="0"/>
          </a:p>
          <a:p>
            <a:endParaRPr lang="en-IN" dirty="0"/>
          </a:p>
          <a:p>
            <a:endParaRPr lang="en-IN" dirty="0"/>
          </a:p>
          <a:p>
            <a:endParaRPr lang="en-IN" dirty="0"/>
          </a:p>
          <a:p>
            <a:pPr marL="0" indent="0">
              <a:buNone/>
            </a:pPr>
            <a:endParaRPr lang="en-IN" dirty="0" smtClean="0"/>
          </a:p>
          <a:p>
            <a:pPr marL="0" indent="0">
              <a:buNone/>
            </a:pPr>
            <a:endParaRPr lang="en-IN" dirty="0" smtClean="0"/>
          </a:p>
          <a:p>
            <a:pPr marL="0" indent="0">
              <a:buNone/>
            </a:pPr>
            <a:endParaRPr lang="en-IN" dirty="0"/>
          </a:p>
          <a:p>
            <a:r>
              <a:rPr lang="en-IN" dirty="0"/>
              <a:t>Good search performance if one-to-one mapping</a:t>
            </a:r>
          </a:p>
          <a:p>
            <a:endParaRPr lang="en-IN" dirty="0"/>
          </a:p>
        </p:txBody>
      </p:sp>
      <p:pic>
        <p:nvPicPr>
          <p:cNvPr id="5" name="Picture 4">
            <a:extLst>
              <a:ext uri="{FF2B5EF4-FFF2-40B4-BE49-F238E27FC236}">
                <a16:creationId xmlns="" xmlns:a16="http://schemas.microsoft.com/office/drawing/2014/main" id="{1E7F6D67-8143-459A-84D5-E81C48AD60C5}"/>
              </a:ext>
            </a:extLst>
          </p:cNvPr>
          <p:cNvPicPr>
            <a:picLocks noChangeAspect="1"/>
          </p:cNvPicPr>
          <p:nvPr/>
        </p:nvPicPr>
        <p:blipFill>
          <a:blip r:embed="rId2"/>
          <a:stretch>
            <a:fillRect/>
          </a:stretch>
        </p:blipFill>
        <p:spPr>
          <a:xfrm>
            <a:off x="228358" y="2601795"/>
            <a:ext cx="11735284" cy="2687836"/>
          </a:xfrm>
          <a:prstGeom prst="rect">
            <a:avLst/>
          </a:prstGeom>
        </p:spPr>
      </p:pic>
    </p:spTree>
    <p:extLst>
      <p:ext uri="{BB962C8B-B14F-4D97-AF65-F5344CB8AC3E}">
        <p14:creationId xmlns:p14="http://schemas.microsoft.com/office/powerpoint/2010/main" val="4179896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C442749A-8AAE-43E2-B8A2-F70CE435C0E8}"/>
              </a:ext>
            </a:extLst>
          </p:cNvPr>
          <p:cNvPicPr>
            <a:picLocks noChangeAspect="1"/>
          </p:cNvPicPr>
          <p:nvPr/>
        </p:nvPicPr>
        <p:blipFill>
          <a:blip r:embed="rId2"/>
          <a:stretch>
            <a:fillRect/>
          </a:stretch>
        </p:blipFill>
        <p:spPr>
          <a:xfrm>
            <a:off x="421511" y="110482"/>
            <a:ext cx="9508460" cy="6556536"/>
          </a:xfrm>
          <a:prstGeom prst="rect">
            <a:avLst/>
          </a:prstGeom>
        </p:spPr>
      </p:pic>
    </p:spTree>
    <p:extLst>
      <p:ext uri="{BB962C8B-B14F-4D97-AF65-F5344CB8AC3E}">
        <p14:creationId xmlns:p14="http://schemas.microsoft.com/office/powerpoint/2010/main" val="40473393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7512EF2-CBED-45EE-8F03-146BEF373A2C}"/>
              </a:ext>
            </a:extLst>
          </p:cNvPr>
          <p:cNvPicPr>
            <a:picLocks noChangeAspect="1"/>
          </p:cNvPicPr>
          <p:nvPr/>
        </p:nvPicPr>
        <p:blipFill>
          <a:blip r:embed="rId2"/>
          <a:stretch>
            <a:fillRect/>
          </a:stretch>
        </p:blipFill>
        <p:spPr>
          <a:xfrm>
            <a:off x="838200" y="365124"/>
            <a:ext cx="9787508" cy="5943079"/>
          </a:xfrm>
          <a:prstGeom prst="rect">
            <a:avLst/>
          </a:prstGeom>
        </p:spPr>
      </p:pic>
    </p:spTree>
    <p:extLst>
      <p:ext uri="{BB962C8B-B14F-4D97-AF65-F5344CB8AC3E}">
        <p14:creationId xmlns:p14="http://schemas.microsoft.com/office/powerpoint/2010/main" val="36685061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B902389-72A5-41F1-A61E-09C9F62AD125}"/>
              </a:ext>
            </a:extLst>
          </p:cNvPr>
          <p:cNvPicPr>
            <a:picLocks noChangeAspect="1"/>
          </p:cNvPicPr>
          <p:nvPr/>
        </p:nvPicPr>
        <p:blipFill>
          <a:blip r:embed="rId2"/>
          <a:stretch>
            <a:fillRect/>
          </a:stretch>
        </p:blipFill>
        <p:spPr>
          <a:xfrm>
            <a:off x="712940" y="46929"/>
            <a:ext cx="8330122" cy="2315445"/>
          </a:xfrm>
          <a:prstGeom prst="rect">
            <a:avLst/>
          </a:prstGeom>
        </p:spPr>
      </p:pic>
      <p:pic>
        <p:nvPicPr>
          <p:cNvPr id="7" name="Picture 6">
            <a:extLst>
              <a:ext uri="{FF2B5EF4-FFF2-40B4-BE49-F238E27FC236}">
                <a16:creationId xmlns="" xmlns:a16="http://schemas.microsoft.com/office/drawing/2014/main" id="{962990D1-8D27-4B01-BE97-D8DA93652DA6}"/>
              </a:ext>
            </a:extLst>
          </p:cNvPr>
          <p:cNvPicPr>
            <a:picLocks noChangeAspect="1"/>
          </p:cNvPicPr>
          <p:nvPr/>
        </p:nvPicPr>
        <p:blipFill>
          <a:blip r:embed="rId3"/>
          <a:stretch>
            <a:fillRect/>
          </a:stretch>
        </p:blipFill>
        <p:spPr>
          <a:xfrm>
            <a:off x="2412566" y="2079346"/>
            <a:ext cx="6089177" cy="4633902"/>
          </a:xfrm>
          <a:prstGeom prst="rect">
            <a:avLst/>
          </a:prstGeom>
        </p:spPr>
      </p:pic>
    </p:spTree>
    <p:extLst>
      <p:ext uri="{BB962C8B-B14F-4D97-AF65-F5344CB8AC3E}">
        <p14:creationId xmlns:p14="http://schemas.microsoft.com/office/powerpoint/2010/main" val="38069528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186470A-3325-4CA9-A563-574E5FED62EE}"/>
              </a:ext>
            </a:extLst>
          </p:cNvPr>
          <p:cNvSpPr>
            <a:spLocks noGrp="1"/>
          </p:cNvSpPr>
          <p:nvPr>
            <p:ph idx="1"/>
          </p:nvPr>
        </p:nvSpPr>
        <p:spPr>
          <a:xfrm>
            <a:off x="838200" y="740780"/>
            <a:ext cx="10515600" cy="5567423"/>
          </a:xfrm>
        </p:spPr>
        <p:txBody>
          <a:bodyPr>
            <a:noAutofit/>
          </a:bodyPr>
          <a:lstStyle/>
          <a:p>
            <a:r>
              <a:rPr lang="en-IN" sz="3600" dirty="0"/>
              <a:t>Allocation data structure</a:t>
            </a:r>
          </a:p>
          <a:p>
            <a:pPr lvl="1"/>
            <a:r>
              <a:rPr lang="en-IN" sz="3200" dirty="0"/>
              <a:t>The </a:t>
            </a:r>
            <a:r>
              <a:rPr lang="en-IN" sz="3200" i="1" dirty="0"/>
              <a:t>address</a:t>
            </a:r>
            <a:r>
              <a:rPr lang="en-IN" sz="3200" dirty="0"/>
              <a:t> of the memory area allocated to an entity is </a:t>
            </a:r>
            <a:r>
              <a:rPr lang="en-IN" sz="3200" i="1" dirty="0"/>
              <a:t>known </a:t>
            </a:r>
            <a:r>
              <a:rPr lang="en-IN" sz="3200" dirty="0"/>
              <a:t>to the user(s) of that entity</a:t>
            </a:r>
          </a:p>
          <a:p>
            <a:pPr lvl="1"/>
            <a:r>
              <a:rPr lang="en-IN" sz="3200" i="1" dirty="0"/>
              <a:t>No search </a:t>
            </a:r>
            <a:r>
              <a:rPr lang="en-IN" sz="3200" dirty="0"/>
              <a:t>operations are conducted on them</a:t>
            </a:r>
          </a:p>
          <a:p>
            <a:pPr lvl="1"/>
            <a:r>
              <a:rPr lang="en-IN" sz="3200" i="1" dirty="0"/>
              <a:t>Speed</a:t>
            </a:r>
            <a:r>
              <a:rPr lang="en-IN" sz="3200" dirty="0"/>
              <a:t> of allocation/deallocation and efficiency of memory utilization are the important criteria for the allocation data structures</a:t>
            </a:r>
          </a:p>
          <a:p>
            <a:pPr lvl="1"/>
            <a:r>
              <a:rPr lang="en-IN" sz="3200" dirty="0"/>
              <a:t>Used to handle programs with nested structures of some kind</a:t>
            </a:r>
          </a:p>
          <a:p>
            <a:pPr lvl="1"/>
            <a:r>
              <a:rPr lang="en-IN" sz="3200" dirty="0"/>
              <a:t>Target program mostly uses allocation data structures</a:t>
            </a:r>
          </a:p>
          <a:p>
            <a:pPr lvl="1"/>
            <a:r>
              <a:rPr lang="en-IN" sz="3200" dirty="0"/>
              <a:t>Ex. Memory allocation using pointers, Stacks, </a:t>
            </a:r>
            <a:r>
              <a:rPr lang="en-IN" sz="3200" dirty="0" smtClean="0"/>
              <a:t>Heaps</a:t>
            </a:r>
            <a:endParaRPr lang="en-IN" sz="3200" dirty="0"/>
          </a:p>
        </p:txBody>
      </p:sp>
    </p:spTree>
    <p:extLst>
      <p:ext uri="{BB962C8B-B14F-4D97-AF65-F5344CB8AC3E}">
        <p14:creationId xmlns:p14="http://schemas.microsoft.com/office/powerpoint/2010/main" val="32431290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CCEE5C3-8FD6-4882-B193-05B8FFE2204B}"/>
              </a:ext>
            </a:extLst>
          </p:cNvPr>
          <p:cNvSpPr>
            <a:spLocks noGrp="1"/>
          </p:cNvSpPr>
          <p:nvPr>
            <p:ph idx="1"/>
          </p:nvPr>
        </p:nvSpPr>
        <p:spPr/>
        <p:txBody>
          <a:bodyPr/>
          <a:lstStyle/>
          <a:p>
            <a:endParaRPr lang="en-IN" dirty="0"/>
          </a:p>
          <a:p>
            <a:endParaRPr lang="en-IN" dirty="0"/>
          </a:p>
          <a:p>
            <a:r>
              <a:rPr lang="en-IN" dirty="0" smtClean="0"/>
              <a:t>SB </a:t>
            </a:r>
            <a:r>
              <a:rPr lang="en-IN" dirty="0"/>
              <a:t>– stack base; TOS – Top of the stack</a:t>
            </a:r>
          </a:p>
        </p:txBody>
      </p:sp>
      <p:pic>
        <p:nvPicPr>
          <p:cNvPr id="5" name="Picture 4">
            <a:extLst>
              <a:ext uri="{FF2B5EF4-FFF2-40B4-BE49-F238E27FC236}">
                <a16:creationId xmlns="" xmlns:a16="http://schemas.microsoft.com/office/drawing/2014/main" id="{BDBE50DB-D26A-4028-AE3E-2591290B5EC7}"/>
              </a:ext>
            </a:extLst>
          </p:cNvPr>
          <p:cNvPicPr>
            <a:picLocks noChangeAspect="1"/>
          </p:cNvPicPr>
          <p:nvPr/>
        </p:nvPicPr>
        <p:blipFill>
          <a:blip r:embed="rId2"/>
          <a:stretch>
            <a:fillRect/>
          </a:stretch>
        </p:blipFill>
        <p:spPr>
          <a:xfrm>
            <a:off x="479385" y="208096"/>
            <a:ext cx="10343380" cy="2315185"/>
          </a:xfrm>
          <a:prstGeom prst="rect">
            <a:avLst/>
          </a:prstGeom>
        </p:spPr>
      </p:pic>
      <p:pic>
        <p:nvPicPr>
          <p:cNvPr id="7" name="Picture 6">
            <a:extLst>
              <a:ext uri="{FF2B5EF4-FFF2-40B4-BE49-F238E27FC236}">
                <a16:creationId xmlns="" xmlns:a16="http://schemas.microsoft.com/office/drawing/2014/main" id="{D7C99583-167B-409C-B9B2-381129026D70}"/>
              </a:ext>
            </a:extLst>
          </p:cNvPr>
          <p:cNvPicPr>
            <a:picLocks noChangeAspect="1"/>
          </p:cNvPicPr>
          <p:nvPr/>
        </p:nvPicPr>
        <p:blipFill>
          <a:blip r:embed="rId3"/>
          <a:stretch>
            <a:fillRect/>
          </a:stretch>
        </p:blipFill>
        <p:spPr>
          <a:xfrm>
            <a:off x="946283" y="3455218"/>
            <a:ext cx="8313289" cy="3049754"/>
          </a:xfrm>
          <a:prstGeom prst="rect">
            <a:avLst/>
          </a:prstGeom>
        </p:spPr>
      </p:pic>
    </p:spTree>
    <p:extLst>
      <p:ext uri="{BB962C8B-B14F-4D97-AF65-F5344CB8AC3E}">
        <p14:creationId xmlns:p14="http://schemas.microsoft.com/office/powerpoint/2010/main" val="1474072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 xmlns:a16="http://schemas.microsoft.com/office/drawing/2014/main" id="{AFA67CD3-AB4E-4A7A-BEB8-53C445D8C44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 xmlns:a16="http://schemas.microsoft.com/office/drawing/2014/main" id="{07CF545F-9C2E-4446-97CD-AD92990C2B6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Freeform 62">
            <a:extLst>
              <a:ext uri="{FF2B5EF4-FFF2-40B4-BE49-F238E27FC236}">
                <a16:creationId xmlns="" xmlns:a16="http://schemas.microsoft.com/office/drawing/2014/main" id="{339C8D78-A644-462F-B674-F440635E53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 xmlns:a16="http://schemas.microsoft.com/office/drawing/2014/main" id="{9D15B75E-20EF-4DAC-9550-8275ECFF78C4}"/>
              </a:ext>
            </a:extLst>
          </p:cNvPr>
          <p:cNvPicPr>
            <a:picLocks noChangeAspect="1"/>
          </p:cNvPicPr>
          <p:nvPr/>
        </p:nvPicPr>
        <p:blipFill>
          <a:blip r:embed="rId3"/>
          <a:stretch>
            <a:fillRect/>
          </a:stretch>
        </p:blipFill>
        <p:spPr>
          <a:xfrm>
            <a:off x="429349" y="2412901"/>
            <a:ext cx="3661831" cy="2052397"/>
          </a:xfrm>
          <a:prstGeom prst="rect">
            <a:avLst/>
          </a:prstGeom>
        </p:spPr>
      </p:pic>
      <p:sp>
        <p:nvSpPr>
          <p:cNvPr id="3" name="Content Placeholder 2">
            <a:extLst>
              <a:ext uri="{FF2B5EF4-FFF2-40B4-BE49-F238E27FC236}">
                <a16:creationId xmlns="" xmlns:a16="http://schemas.microsoft.com/office/drawing/2014/main" id="{D87BFF7E-5772-4103-AD97-4017105F1A77}"/>
              </a:ext>
            </a:extLst>
          </p:cNvPr>
          <p:cNvSpPr>
            <a:spLocks noGrp="1"/>
          </p:cNvSpPr>
          <p:nvPr>
            <p:ph idx="1"/>
          </p:nvPr>
        </p:nvSpPr>
        <p:spPr>
          <a:xfrm>
            <a:off x="6090574" y="2421682"/>
            <a:ext cx="4977578" cy="3639289"/>
          </a:xfrm>
        </p:spPr>
        <p:txBody>
          <a:bodyPr anchor="ctr">
            <a:normAutofit/>
          </a:bodyPr>
          <a:lstStyle/>
          <a:p>
            <a:pPr lvl="1"/>
            <a:r>
              <a:rPr lang="en-IN" sz="2000" dirty="0">
                <a:solidFill>
                  <a:srgbClr val="000000"/>
                </a:solidFill>
              </a:rPr>
              <a:t>Software engineering bridges the semantic gap</a:t>
            </a:r>
          </a:p>
          <a:p>
            <a:pPr lvl="1"/>
            <a:r>
              <a:rPr lang="en-IN" sz="2000" dirty="0">
                <a:solidFill>
                  <a:srgbClr val="000000"/>
                </a:solidFill>
              </a:rPr>
              <a:t>Software implementation using a  Programming Language (PL) introduces a new domain, the PL domain</a:t>
            </a:r>
          </a:p>
          <a:p>
            <a:pPr lvl="1"/>
            <a:endParaRPr lang="en-IN" sz="2000" dirty="0">
              <a:solidFill>
                <a:srgbClr val="000000"/>
              </a:solidFill>
            </a:endParaRPr>
          </a:p>
          <a:p>
            <a:pPr lvl="1"/>
            <a:endParaRPr lang="en-IN" sz="2000" dirty="0">
              <a:solidFill>
                <a:srgbClr val="000000"/>
              </a:solidFill>
            </a:endParaRPr>
          </a:p>
          <a:p>
            <a:pPr lvl="1"/>
            <a:endParaRPr lang="en-IN" sz="2000" dirty="0">
              <a:solidFill>
                <a:srgbClr val="000000"/>
              </a:solidFill>
            </a:endParaRPr>
          </a:p>
          <a:p>
            <a:pPr lvl="1"/>
            <a:r>
              <a:rPr lang="en-IN" sz="2000" dirty="0">
                <a:solidFill>
                  <a:srgbClr val="000000"/>
                </a:solidFill>
              </a:rPr>
              <a:t>Step 1: specification gap</a:t>
            </a:r>
          </a:p>
          <a:p>
            <a:pPr lvl="1"/>
            <a:r>
              <a:rPr lang="en-IN" sz="2000" dirty="0">
                <a:solidFill>
                  <a:srgbClr val="000000"/>
                </a:solidFill>
              </a:rPr>
              <a:t>Step 2: execution gap</a:t>
            </a:r>
          </a:p>
        </p:txBody>
      </p:sp>
    </p:spTree>
    <p:extLst>
      <p:ext uri="{BB962C8B-B14F-4D97-AF65-F5344CB8AC3E}">
        <p14:creationId xmlns:p14="http://schemas.microsoft.com/office/powerpoint/2010/main" val="25106376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121ED5E-D00B-4578-8320-E7A2EE99C04C}"/>
              </a:ext>
            </a:extLst>
          </p:cNvPr>
          <p:cNvSpPr>
            <a:spLocks noGrp="1"/>
          </p:cNvSpPr>
          <p:nvPr>
            <p:ph idx="1"/>
          </p:nvPr>
        </p:nvSpPr>
        <p:spPr>
          <a:xfrm>
            <a:off x="838200" y="312516"/>
            <a:ext cx="10515600" cy="5864447"/>
          </a:xfrm>
        </p:spPr>
        <p:txBody>
          <a:bodyPr/>
          <a:lstStyle/>
          <a:p>
            <a:r>
              <a:rPr lang="en-IN" dirty="0"/>
              <a:t>When all entities are not the same size</a:t>
            </a:r>
          </a:p>
          <a:p>
            <a:r>
              <a:rPr lang="en-IN" dirty="0"/>
              <a:t>RB – record base</a:t>
            </a:r>
          </a:p>
        </p:txBody>
      </p:sp>
      <p:pic>
        <p:nvPicPr>
          <p:cNvPr id="5" name="Picture 4">
            <a:extLst>
              <a:ext uri="{FF2B5EF4-FFF2-40B4-BE49-F238E27FC236}">
                <a16:creationId xmlns="" xmlns:a16="http://schemas.microsoft.com/office/drawing/2014/main" id="{9A4F3060-9146-42A7-A61F-C1257F77083B}"/>
              </a:ext>
            </a:extLst>
          </p:cNvPr>
          <p:cNvPicPr>
            <a:picLocks noChangeAspect="1"/>
          </p:cNvPicPr>
          <p:nvPr/>
        </p:nvPicPr>
        <p:blipFill>
          <a:blip r:embed="rId2"/>
          <a:stretch>
            <a:fillRect/>
          </a:stretch>
        </p:blipFill>
        <p:spPr>
          <a:xfrm>
            <a:off x="349615" y="1289613"/>
            <a:ext cx="10954370" cy="5018590"/>
          </a:xfrm>
          <a:prstGeom prst="rect">
            <a:avLst/>
          </a:prstGeom>
        </p:spPr>
      </p:pic>
    </p:spTree>
    <p:extLst>
      <p:ext uri="{BB962C8B-B14F-4D97-AF65-F5344CB8AC3E}">
        <p14:creationId xmlns:p14="http://schemas.microsoft.com/office/powerpoint/2010/main" val="42563039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5C7C693-8D6F-412A-976A-021BCA756C03}"/>
              </a:ext>
            </a:extLst>
          </p:cNvPr>
          <p:cNvPicPr>
            <a:picLocks noChangeAspect="1"/>
          </p:cNvPicPr>
          <p:nvPr/>
        </p:nvPicPr>
        <p:blipFill>
          <a:blip r:embed="rId2"/>
          <a:stretch>
            <a:fillRect/>
          </a:stretch>
        </p:blipFill>
        <p:spPr>
          <a:xfrm>
            <a:off x="502557" y="128347"/>
            <a:ext cx="9860711" cy="2339279"/>
          </a:xfrm>
          <a:prstGeom prst="rect">
            <a:avLst/>
          </a:prstGeom>
        </p:spPr>
      </p:pic>
      <p:pic>
        <p:nvPicPr>
          <p:cNvPr id="7" name="Picture 6">
            <a:extLst>
              <a:ext uri="{FF2B5EF4-FFF2-40B4-BE49-F238E27FC236}">
                <a16:creationId xmlns="" xmlns:a16="http://schemas.microsoft.com/office/drawing/2014/main" id="{684B575F-1432-48D4-AECC-581604CD01D7}"/>
              </a:ext>
            </a:extLst>
          </p:cNvPr>
          <p:cNvPicPr>
            <a:picLocks noChangeAspect="1"/>
          </p:cNvPicPr>
          <p:nvPr/>
        </p:nvPicPr>
        <p:blipFill>
          <a:blip r:embed="rId3"/>
          <a:stretch>
            <a:fillRect/>
          </a:stretch>
        </p:blipFill>
        <p:spPr>
          <a:xfrm>
            <a:off x="1878388" y="2467626"/>
            <a:ext cx="5886450" cy="4219575"/>
          </a:xfrm>
          <a:prstGeom prst="rect">
            <a:avLst/>
          </a:prstGeom>
        </p:spPr>
      </p:pic>
    </p:spTree>
    <p:extLst>
      <p:ext uri="{BB962C8B-B14F-4D97-AF65-F5344CB8AC3E}">
        <p14:creationId xmlns:p14="http://schemas.microsoft.com/office/powerpoint/2010/main" val="11142179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D4C0310-AFD2-4784-B9C6-89E5A251A4B6}"/>
              </a:ext>
            </a:extLst>
          </p:cNvPr>
          <p:cNvPicPr>
            <a:picLocks noChangeAspect="1"/>
          </p:cNvPicPr>
          <p:nvPr/>
        </p:nvPicPr>
        <p:blipFill>
          <a:blip r:embed="rId2"/>
          <a:stretch>
            <a:fillRect/>
          </a:stretch>
        </p:blipFill>
        <p:spPr>
          <a:xfrm>
            <a:off x="458263" y="277792"/>
            <a:ext cx="9897670" cy="6076709"/>
          </a:xfrm>
          <a:prstGeom prst="rect">
            <a:avLst/>
          </a:prstGeom>
        </p:spPr>
      </p:pic>
    </p:spTree>
    <p:extLst>
      <p:ext uri="{BB962C8B-B14F-4D97-AF65-F5344CB8AC3E}">
        <p14:creationId xmlns:p14="http://schemas.microsoft.com/office/powerpoint/2010/main" val="998109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28E40D-08E7-4713-B482-354EED6A02C9}"/>
              </a:ext>
            </a:extLst>
          </p:cNvPr>
          <p:cNvSpPr>
            <a:spLocks noGrp="1"/>
          </p:cNvSpPr>
          <p:nvPr>
            <p:ph type="title"/>
          </p:nvPr>
        </p:nvSpPr>
        <p:spPr>
          <a:xfrm>
            <a:off x="571982" y="0"/>
            <a:ext cx="10515600" cy="1325563"/>
          </a:xfrm>
        </p:spPr>
        <p:txBody>
          <a:bodyPr/>
          <a:lstStyle/>
          <a:p>
            <a:r>
              <a:rPr lang="en-IN" dirty="0"/>
              <a:t>Questions:</a:t>
            </a:r>
          </a:p>
        </p:txBody>
      </p:sp>
      <p:sp>
        <p:nvSpPr>
          <p:cNvPr id="3" name="Content Placeholder 2">
            <a:extLst>
              <a:ext uri="{FF2B5EF4-FFF2-40B4-BE49-F238E27FC236}">
                <a16:creationId xmlns="" xmlns:a16="http://schemas.microsoft.com/office/drawing/2014/main" id="{A92C494C-23E7-4316-AACB-3D4270A1F4D3}"/>
              </a:ext>
            </a:extLst>
          </p:cNvPr>
          <p:cNvSpPr>
            <a:spLocks noGrp="1"/>
          </p:cNvSpPr>
          <p:nvPr>
            <p:ph idx="1"/>
          </p:nvPr>
        </p:nvSpPr>
        <p:spPr>
          <a:xfrm>
            <a:off x="745602" y="1131144"/>
            <a:ext cx="10515600" cy="4351338"/>
          </a:xfrm>
        </p:spPr>
        <p:txBody>
          <a:bodyPr>
            <a:normAutofit fontScale="92500" lnSpcReduction="10000"/>
          </a:bodyPr>
          <a:lstStyle/>
          <a:p>
            <a:r>
              <a:rPr lang="en-IN" dirty="0"/>
              <a:t>State/List the different data structures used to organize the symbol table along with its features. 						        </a:t>
            </a:r>
            <a:r>
              <a:rPr lang="en-IN" dirty="0" smtClean="0"/>
              <a:t>	 </a:t>
            </a:r>
            <a:r>
              <a:rPr lang="en-IN" dirty="0"/>
              <a:t>[6]</a:t>
            </a:r>
          </a:p>
          <a:p>
            <a:r>
              <a:rPr lang="en-IN" dirty="0"/>
              <a:t>What is the significance of symbol table in Compiler Construction? List and explain the various data structures used in implementing symbol table.								        </a:t>
            </a:r>
            <a:r>
              <a:rPr lang="en-IN" dirty="0" smtClean="0"/>
              <a:t>			  </a:t>
            </a:r>
            <a:r>
              <a:rPr lang="en-IN" dirty="0"/>
              <a:t>[8]</a:t>
            </a:r>
          </a:p>
          <a:p>
            <a:r>
              <a:rPr lang="en-IN" dirty="0"/>
              <a:t>Discuss the problem of deletion of entries in the following symbol table organizations: Sequential search, binary search, linked list, hash table.									        </a:t>
            </a:r>
            <a:r>
              <a:rPr lang="en-IN" dirty="0" smtClean="0"/>
              <a:t>		 [</a:t>
            </a:r>
            <a:r>
              <a:rPr lang="en-IN" dirty="0"/>
              <a:t>4</a:t>
            </a:r>
            <a:r>
              <a:rPr lang="en-IN" dirty="0" smtClean="0"/>
              <a:t>]</a:t>
            </a:r>
          </a:p>
          <a:p>
            <a:r>
              <a:rPr lang="en-IN" dirty="0" smtClean="0"/>
              <a:t>January 2021 [RC16-17]</a:t>
            </a:r>
          </a:p>
          <a:p>
            <a:r>
              <a:rPr lang="en-IN" dirty="0" smtClean="0"/>
              <a:t>7b) Explain the various data structures used for Language Processing activities.								            	[6]</a:t>
            </a:r>
            <a:endParaRPr lang="en-IN" dirty="0"/>
          </a:p>
        </p:txBody>
      </p:sp>
    </p:spTree>
    <p:extLst>
      <p:ext uri="{BB962C8B-B14F-4D97-AF65-F5344CB8AC3E}">
        <p14:creationId xmlns:p14="http://schemas.microsoft.com/office/powerpoint/2010/main" val="9568435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6C2E80F-49A6-4372-B103-219D417A5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EA24195B-1747-4C61-B879-EC8668A397D6}"/>
              </a:ext>
            </a:extLst>
          </p:cNvPr>
          <p:cNvSpPr>
            <a:spLocks noGrp="1"/>
          </p:cNvSpPr>
          <p:nvPr>
            <p:ph type="title"/>
          </p:nvPr>
        </p:nvSpPr>
        <p:spPr>
          <a:xfrm>
            <a:off x="863029" y="1012004"/>
            <a:ext cx="3416158" cy="4795408"/>
          </a:xfrm>
        </p:spPr>
        <p:txBody>
          <a:bodyPr>
            <a:normAutofit/>
          </a:bodyPr>
          <a:lstStyle/>
          <a:p>
            <a:r>
              <a:rPr lang="en-IN" dirty="0">
                <a:solidFill>
                  <a:srgbClr val="FFFFFF"/>
                </a:solidFill>
              </a:rPr>
              <a:t>Questions</a:t>
            </a:r>
          </a:p>
        </p:txBody>
      </p:sp>
      <p:graphicFrame>
        <p:nvGraphicFramePr>
          <p:cNvPr id="5" name="Content Placeholder 2">
            <a:extLst>
              <a:ext uri="{FF2B5EF4-FFF2-40B4-BE49-F238E27FC236}">
                <a16:creationId xmlns="" xmlns:a16="http://schemas.microsoft.com/office/drawing/2014/main" id="{65C6CEA1-CCC4-4DBC-AE54-CA78444CFD89}"/>
              </a:ext>
            </a:extLst>
          </p:cNvPr>
          <p:cNvGraphicFramePr>
            <a:graphicFrameLocks noGrp="1"/>
          </p:cNvGraphicFramePr>
          <p:nvPr>
            <p:ph idx="1"/>
            <p:extLst>
              <p:ext uri="{D42A27DB-BD31-4B8C-83A1-F6EECF244321}">
                <p14:modId xmlns:p14="http://schemas.microsoft.com/office/powerpoint/2010/main" val="232065708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ction Button: Go Home 2">
            <a:hlinkClick r:id="" action="ppaction://hlinkshowjump?jump=firstslide" highlightClick="1"/>
            <a:extLst>
              <a:ext uri="{FF2B5EF4-FFF2-40B4-BE49-F238E27FC236}">
                <a16:creationId xmlns="" xmlns:a16="http://schemas.microsoft.com/office/drawing/2014/main" id="{525C69BF-F38C-4A7C-BF9D-A02B0386212C}"/>
              </a:ext>
            </a:extLst>
          </p:cNvPr>
          <p:cNvSpPr/>
          <p:nvPr/>
        </p:nvSpPr>
        <p:spPr>
          <a:xfrm>
            <a:off x="977030" y="4822521"/>
            <a:ext cx="1665962" cy="1215024"/>
          </a:xfrm>
          <a:prstGeom prst="actionButtonHome">
            <a:avLst/>
          </a:prstGeom>
          <a:noFill/>
          <a:ln w="22225">
            <a:solidFill>
              <a:schemeClr val="bg1"/>
            </a:solidFill>
          </a:ln>
          <a:effectLst>
            <a:glow rad="12700">
              <a:schemeClr val="accent1">
                <a:alpha val="39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301238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117AB3D3-3C9C-4DED-809A-78734805B89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21A59C34-3307-4D8B-B0E2-45F4B98A0807}"/>
              </a:ext>
            </a:extLst>
          </p:cNvPr>
          <p:cNvSpPr>
            <a:spLocks noGrp="1"/>
          </p:cNvSpPr>
          <p:nvPr>
            <p:ph type="title"/>
          </p:nvPr>
        </p:nvSpPr>
        <p:spPr>
          <a:xfrm>
            <a:off x="793662" y="386930"/>
            <a:ext cx="10066122" cy="1298448"/>
          </a:xfrm>
        </p:spPr>
        <p:txBody>
          <a:bodyPr anchor="b">
            <a:normAutofit/>
          </a:bodyPr>
          <a:lstStyle/>
          <a:p>
            <a:r>
              <a:rPr lang="en-IN" sz="4800" dirty="0"/>
              <a:t>Chapter 1: Introduction to compiling</a:t>
            </a:r>
          </a:p>
        </p:txBody>
      </p:sp>
      <p:sp>
        <p:nvSpPr>
          <p:cNvPr id="13" name="Rectangle 12">
            <a:extLst>
              <a:ext uri="{FF2B5EF4-FFF2-40B4-BE49-F238E27FC236}">
                <a16:creationId xmlns="" xmlns:a16="http://schemas.microsoft.com/office/drawing/2014/main" id="{3A9A4357-BD1D-4622-A4FE-766E6AB8DE8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E659831F-0D9A-4C63-9EBB-8435B85A440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AF40D308-50A1-4644-BF37-C5E24B9F2301}"/>
              </a:ext>
            </a:extLst>
          </p:cNvPr>
          <p:cNvSpPr>
            <a:spLocks noGrp="1"/>
          </p:cNvSpPr>
          <p:nvPr>
            <p:ph idx="1"/>
          </p:nvPr>
        </p:nvSpPr>
        <p:spPr>
          <a:xfrm>
            <a:off x="793661" y="2317315"/>
            <a:ext cx="8701068" cy="3921644"/>
          </a:xfrm>
        </p:spPr>
        <p:txBody>
          <a:bodyPr anchor="ctr">
            <a:normAutofit/>
          </a:bodyPr>
          <a:lstStyle/>
          <a:p>
            <a:r>
              <a:rPr lang="en-IN" dirty="0"/>
              <a:t>Describes the components of the compiler</a:t>
            </a:r>
          </a:p>
          <a:p>
            <a:r>
              <a:rPr lang="en-IN" dirty="0"/>
              <a:t>The environment in which compilers do their job</a:t>
            </a:r>
          </a:p>
          <a:p>
            <a:r>
              <a:rPr lang="en-IN" dirty="0"/>
              <a:t>Software tools that make it easier to build compilers</a:t>
            </a:r>
          </a:p>
          <a:p>
            <a:endParaRPr lang="en-IN" dirty="0"/>
          </a:p>
          <a:p>
            <a:endParaRPr lang="en-IN" dirty="0"/>
          </a:p>
          <a:p>
            <a:r>
              <a:rPr lang="en-GB" dirty="0"/>
              <a:t>Reference:</a:t>
            </a:r>
          </a:p>
          <a:p>
            <a:pPr lvl="1"/>
            <a:r>
              <a:rPr lang="en-GB" dirty="0"/>
              <a:t>Aho, Ulman and Sethi; Compilers, Principles, techniques and tools; Pearson Education Asia, ISBN: 81-7808-046-X. </a:t>
            </a:r>
            <a:endParaRPr lang="en-IN" dirty="0"/>
          </a:p>
          <a:p>
            <a:pPr marL="228600" lvl="1">
              <a:spcBef>
                <a:spcPts val="1000"/>
              </a:spcBef>
            </a:pPr>
            <a:endParaRPr lang="en-IN" sz="1600" dirty="0"/>
          </a:p>
        </p:txBody>
      </p:sp>
      <p:sp>
        <p:nvSpPr>
          <p:cNvPr id="17" name="Rectangle 16">
            <a:extLst>
              <a:ext uri="{FF2B5EF4-FFF2-40B4-BE49-F238E27FC236}">
                <a16:creationId xmlns="" xmlns:a16="http://schemas.microsoft.com/office/drawing/2014/main" id="{E6995CE5-F890-4ABA-82A2-26507CE8D2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1578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A86A8D-1346-40A6-AB53-D2D46D16E742}"/>
              </a:ext>
            </a:extLst>
          </p:cNvPr>
          <p:cNvSpPr>
            <a:spLocks noGrp="1"/>
          </p:cNvSpPr>
          <p:nvPr>
            <p:ph type="title"/>
          </p:nvPr>
        </p:nvSpPr>
        <p:spPr/>
        <p:txBody>
          <a:bodyPr/>
          <a:lstStyle/>
          <a:p>
            <a:r>
              <a:rPr lang="en-IN" dirty="0"/>
              <a:t>1.1 Compilers</a:t>
            </a:r>
          </a:p>
        </p:txBody>
      </p:sp>
      <p:sp>
        <p:nvSpPr>
          <p:cNvPr id="3" name="Content Placeholder 2">
            <a:extLst>
              <a:ext uri="{FF2B5EF4-FFF2-40B4-BE49-F238E27FC236}">
                <a16:creationId xmlns="" xmlns:a16="http://schemas.microsoft.com/office/drawing/2014/main" id="{D38347EC-F0FC-4DB7-BDAB-3BFAE03BD15B}"/>
              </a:ext>
            </a:extLst>
          </p:cNvPr>
          <p:cNvSpPr>
            <a:spLocks noGrp="1"/>
          </p:cNvSpPr>
          <p:nvPr>
            <p:ph idx="1"/>
          </p:nvPr>
        </p:nvSpPr>
        <p:spPr/>
        <p:txBody>
          <a:bodyPr>
            <a:normAutofit lnSpcReduction="10000"/>
          </a:bodyPr>
          <a:lstStyle/>
          <a:p>
            <a:endParaRPr lang="en-IN" dirty="0"/>
          </a:p>
          <a:p>
            <a:endParaRPr lang="en-IN" dirty="0"/>
          </a:p>
          <a:p>
            <a:endParaRPr lang="en-IN" dirty="0"/>
          </a:p>
          <a:p>
            <a:endParaRPr lang="en-IN" dirty="0"/>
          </a:p>
          <a:p>
            <a:endParaRPr lang="en-IN" dirty="0"/>
          </a:p>
          <a:p>
            <a:r>
              <a:rPr lang="en-IN" dirty="0"/>
              <a:t>A compiler is a program that reads a program written in one language -  the source program -  and translates it into an equivalent program in another language.</a:t>
            </a:r>
          </a:p>
          <a:p>
            <a:r>
              <a:rPr lang="en-IN" dirty="0"/>
              <a:t>The compiler reports to its user the presence of errors in the source program.</a:t>
            </a:r>
          </a:p>
        </p:txBody>
      </p:sp>
      <p:pic>
        <p:nvPicPr>
          <p:cNvPr id="5" name="Picture 4">
            <a:extLst>
              <a:ext uri="{FF2B5EF4-FFF2-40B4-BE49-F238E27FC236}">
                <a16:creationId xmlns="" xmlns:a16="http://schemas.microsoft.com/office/drawing/2014/main" id="{C4100912-0E75-40EC-8FDA-C32437024F75}"/>
              </a:ext>
            </a:extLst>
          </p:cNvPr>
          <p:cNvPicPr>
            <a:picLocks noChangeAspect="1"/>
          </p:cNvPicPr>
          <p:nvPr/>
        </p:nvPicPr>
        <p:blipFill>
          <a:blip r:embed="rId2"/>
          <a:stretch>
            <a:fillRect/>
          </a:stretch>
        </p:blipFill>
        <p:spPr>
          <a:xfrm>
            <a:off x="4271376" y="589495"/>
            <a:ext cx="6789106" cy="3250265"/>
          </a:xfrm>
          <a:prstGeom prst="rect">
            <a:avLst/>
          </a:prstGeom>
        </p:spPr>
      </p:pic>
    </p:spTree>
    <p:extLst>
      <p:ext uri="{BB962C8B-B14F-4D97-AF65-F5344CB8AC3E}">
        <p14:creationId xmlns:p14="http://schemas.microsoft.com/office/powerpoint/2010/main" val="24078785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EB99E16-B720-48BC-8F69-94494372ADEB}"/>
              </a:ext>
            </a:extLst>
          </p:cNvPr>
          <p:cNvSpPr>
            <a:spLocks noGrp="1"/>
          </p:cNvSpPr>
          <p:nvPr>
            <p:ph idx="1"/>
          </p:nvPr>
        </p:nvSpPr>
        <p:spPr/>
        <p:txBody>
          <a:bodyPr/>
          <a:lstStyle/>
          <a:p>
            <a:r>
              <a:rPr lang="en-IN" dirty="0"/>
              <a:t>Source languages – </a:t>
            </a:r>
          </a:p>
          <a:p>
            <a:pPr lvl="1"/>
            <a:r>
              <a:rPr lang="en-IN" dirty="0"/>
              <a:t>traditional programming languages such as Fortran and COBOL</a:t>
            </a:r>
          </a:p>
          <a:p>
            <a:pPr lvl="1"/>
            <a:r>
              <a:rPr lang="en-IN" dirty="0"/>
              <a:t>Specialized languages</a:t>
            </a:r>
          </a:p>
          <a:p>
            <a:r>
              <a:rPr lang="en-IN" dirty="0"/>
              <a:t>Target languages</a:t>
            </a:r>
          </a:p>
          <a:p>
            <a:pPr lvl="1"/>
            <a:r>
              <a:rPr lang="en-IN" dirty="0"/>
              <a:t>Another programming language, or machine language</a:t>
            </a:r>
          </a:p>
        </p:txBody>
      </p:sp>
    </p:spTree>
    <p:extLst>
      <p:ext uri="{BB962C8B-B14F-4D97-AF65-F5344CB8AC3E}">
        <p14:creationId xmlns:p14="http://schemas.microsoft.com/office/powerpoint/2010/main" val="29479512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FA8D2A-B484-44BC-92C9-CE08E9A942EB}"/>
              </a:ext>
            </a:extLst>
          </p:cNvPr>
          <p:cNvSpPr>
            <a:spLocks noGrp="1"/>
          </p:cNvSpPr>
          <p:nvPr>
            <p:ph type="title"/>
          </p:nvPr>
        </p:nvSpPr>
        <p:spPr/>
        <p:txBody>
          <a:bodyPr/>
          <a:lstStyle/>
          <a:p>
            <a:r>
              <a:rPr lang="en-IN" dirty="0"/>
              <a:t>Analysis-synthesis model of compilation</a:t>
            </a:r>
          </a:p>
        </p:txBody>
      </p:sp>
      <p:sp>
        <p:nvSpPr>
          <p:cNvPr id="3" name="Content Placeholder 2">
            <a:extLst>
              <a:ext uri="{FF2B5EF4-FFF2-40B4-BE49-F238E27FC236}">
                <a16:creationId xmlns="" xmlns:a16="http://schemas.microsoft.com/office/drawing/2014/main" id="{E273D6E1-E6A8-42FC-9652-5A5B7D3254B5}"/>
              </a:ext>
            </a:extLst>
          </p:cNvPr>
          <p:cNvSpPr>
            <a:spLocks noGrp="1"/>
          </p:cNvSpPr>
          <p:nvPr>
            <p:ph idx="1"/>
          </p:nvPr>
        </p:nvSpPr>
        <p:spPr/>
        <p:txBody>
          <a:bodyPr/>
          <a:lstStyle/>
          <a:p>
            <a:r>
              <a:rPr lang="en-IN" dirty="0"/>
              <a:t>There are two parts of compilation: analysis and synthesis.</a:t>
            </a:r>
          </a:p>
          <a:p>
            <a:r>
              <a:rPr lang="en-IN" dirty="0"/>
              <a:t>Analysis </a:t>
            </a:r>
          </a:p>
          <a:p>
            <a:pPr lvl="1"/>
            <a:r>
              <a:rPr lang="en-IN" dirty="0"/>
              <a:t>breaks up the source program into constituent pieces </a:t>
            </a:r>
          </a:p>
          <a:p>
            <a:pPr lvl="1"/>
            <a:r>
              <a:rPr lang="en-IN" dirty="0"/>
              <a:t>creates an intermediate representation of the source program</a:t>
            </a:r>
          </a:p>
          <a:p>
            <a:pPr lvl="1"/>
            <a:r>
              <a:rPr lang="en-IN" dirty="0"/>
              <a:t>Operations implied by the source program are determined and recorded in a hierarchical structure called a tree</a:t>
            </a:r>
          </a:p>
          <a:p>
            <a:r>
              <a:rPr lang="en-IN" dirty="0"/>
              <a:t>Synthesis constructs the desired target program from the intermediate </a:t>
            </a:r>
            <a:r>
              <a:rPr lang="en-IN" dirty="0" smtClean="0"/>
              <a:t>representation (IR); </a:t>
            </a:r>
            <a:r>
              <a:rPr lang="en-IN" dirty="0"/>
              <a:t>requires more specialized techniques.</a:t>
            </a:r>
          </a:p>
        </p:txBody>
      </p:sp>
    </p:spTree>
    <p:extLst>
      <p:ext uri="{BB962C8B-B14F-4D97-AF65-F5344CB8AC3E}">
        <p14:creationId xmlns:p14="http://schemas.microsoft.com/office/powerpoint/2010/main" val="27390235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520B16-2DA3-4902-9234-16860E068595}"/>
              </a:ext>
            </a:extLst>
          </p:cNvPr>
          <p:cNvSpPr>
            <a:spLocks noGrp="1"/>
          </p:cNvSpPr>
          <p:nvPr>
            <p:ph type="title"/>
          </p:nvPr>
        </p:nvSpPr>
        <p:spPr>
          <a:xfrm>
            <a:off x="204682" y="14397"/>
            <a:ext cx="4598096" cy="701458"/>
          </a:xfrm>
        </p:spPr>
        <p:txBody>
          <a:bodyPr>
            <a:normAutofit fontScale="90000"/>
          </a:bodyPr>
          <a:lstStyle/>
          <a:p>
            <a:r>
              <a:rPr lang="en-IN" dirty="0"/>
              <a:t>Context of a compiler</a:t>
            </a:r>
          </a:p>
        </p:txBody>
      </p:sp>
      <p:sp>
        <p:nvSpPr>
          <p:cNvPr id="3" name="Content Placeholder 2">
            <a:extLst>
              <a:ext uri="{FF2B5EF4-FFF2-40B4-BE49-F238E27FC236}">
                <a16:creationId xmlns="" xmlns:a16="http://schemas.microsoft.com/office/drawing/2014/main" id="{6972669A-312B-4A6F-98A3-7A5F6E17DCD4}"/>
              </a:ext>
            </a:extLst>
          </p:cNvPr>
          <p:cNvSpPr>
            <a:spLocks noGrp="1"/>
          </p:cNvSpPr>
          <p:nvPr>
            <p:ph idx="1"/>
          </p:nvPr>
        </p:nvSpPr>
        <p:spPr>
          <a:xfrm>
            <a:off x="262003" y="715856"/>
            <a:ext cx="6493700" cy="5777018"/>
          </a:xfrm>
        </p:spPr>
        <p:txBody>
          <a:bodyPr>
            <a:normAutofit lnSpcReduction="10000"/>
          </a:bodyPr>
          <a:lstStyle/>
          <a:p>
            <a:r>
              <a:rPr lang="en-IN" dirty="0"/>
              <a:t>Programs that may be required to create an executable target program</a:t>
            </a:r>
          </a:p>
          <a:p>
            <a:r>
              <a:rPr lang="en-IN" dirty="0"/>
              <a:t>Preprocessor – expand macros or collect modules stored in separate files</a:t>
            </a:r>
          </a:p>
          <a:p>
            <a:r>
              <a:rPr lang="en-IN" dirty="0"/>
              <a:t>Assembler – translates assembly code into machine code</a:t>
            </a:r>
          </a:p>
          <a:p>
            <a:r>
              <a:rPr lang="en-IN" dirty="0"/>
              <a:t>Linker – adds the references to the library routines into the code</a:t>
            </a:r>
          </a:p>
          <a:p>
            <a:r>
              <a:rPr lang="en-IN" dirty="0"/>
              <a:t>Loader – taken the relocatable machine code, alter the relocatable addresses, place instructions and data in memory at the proper locations. Retain information in the symbol table for external references</a:t>
            </a:r>
          </a:p>
          <a:p>
            <a:endParaRPr lang="en-IN" dirty="0"/>
          </a:p>
          <a:p>
            <a:endParaRPr lang="en-IN" dirty="0"/>
          </a:p>
        </p:txBody>
      </p:sp>
      <p:pic>
        <p:nvPicPr>
          <p:cNvPr id="7" name="Picture 6">
            <a:extLst>
              <a:ext uri="{FF2B5EF4-FFF2-40B4-BE49-F238E27FC236}">
                <a16:creationId xmlns="" xmlns:a16="http://schemas.microsoft.com/office/drawing/2014/main" id="{DEF868AB-1C3A-4532-8D68-F8DD7BD2272C}"/>
              </a:ext>
            </a:extLst>
          </p:cNvPr>
          <p:cNvPicPr>
            <a:picLocks noChangeAspect="1"/>
          </p:cNvPicPr>
          <p:nvPr/>
        </p:nvPicPr>
        <p:blipFill>
          <a:blip r:embed="rId2"/>
          <a:stretch>
            <a:fillRect/>
          </a:stretch>
        </p:blipFill>
        <p:spPr>
          <a:xfrm>
            <a:off x="6755703" y="365126"/>
            <a:ext cx="5231615" cy="5634842"/>
          </a:xfrm>
          <a:prstGeom prst="rect">
            <a:avLst/>
          </a:prstGeom>
        </p:spPr>
      </p:pic>
    </p:spTree>
    <p:extLst>
      <p:ext uri="{BB962C8B-B14F-4D97-AF65-F5344CB8AC3E}">
        <p14:creationId xmlns:p14="http://schemas.microsoft.com/office/powerpoint/2010/main" val="1286739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 xmlns:a16="http://schemas.microsoft.com/office/drawing/2014/main" id="{4E8C2661-272F-4708-9FB8-03E340F2C224}"/>
              </a:ext>
            </a:extLst>
          </p:cNvPr>
          <p:cNvSpPr>
            <a:spLocks noGrp="1"/>
          </p:cNvSpPr>
          <p:nvPr>
            <p:ph idx="1"/>
          </p:nvPr>
        </p:nvSpPr>
        <p:spPr>
          <a:xfrm>
            <a:off x="643467" y="1782981"/>
            <a:ext cx="10905066" cy="4393982"/>
          </a:xfrm>
        </p:spPr>
        <p:txBody>
          <a:bodyPr>
            <a:normAutofit/>
          </a:bodyPr>
          <a:lstStyle/>
          <a:p>
            <a:r>
              <a:rPr lang="en-IN" sz="2000" dirty="0"/>
              <a:t>A </a:t>
            </a:r>
            <a:r>
              <a:rPr lang="en-IN" sz="2000" i="1" u="sng" dirty="0"/>
              <a:t>language processor </a:t>
            </a:r>
            <a:r>
              <a:rPr lang="en-IN" sz="2000" dirty="0"/>
              <a:t>is a software which bridges a specification or execution gap.</a:t>
            </a:r>
          </a:p>
          <a:p>
            <a:r>
              <a:rPr lang="en-IN" sz="2000" dirty="0"/>
              <a:t>Input – source program written in source language</a:t>
            </a:r>
          </a:p>
          <a:p>
            <a:r>
              <a:rPr lang="en-IN" sz="2000" dirty="0"/>
              <a:t>Output – target program written in target language</a:t>
            </a:r>
          </a:p>
          <a:p>
            <a:r>
              <a:rPr lang="en-IN" sz="2000" dirty="0"/>
              <a:t>Function – activity of the language processor</a:t>
            </a:r>
          </a:p>
          <a:p>
            <a:r>
              <a:rPr lang="en-IN" sz="2000" dirty="0"/>
              <a:t>Advantages:</a:t>
            </a:r>
          </a:p>
          <a:p>
            <a:pPr lvl="1"/>
            <a:r>
              <a:rPr lang="en-IN" sz="2000" dirty="0"/>
              <a:t>Reduces the severity of the consequences of the semantic gap</a:t>
            </a:r>
          </a:p>
          <a:p>
            <a:pPr lvl="1"/>
            <a:r>
              <a:rPr lang="en-IN" sz="2000" dirty="0"/>
              <a:t>Provides a diagnostic capability which detects and indicates errors in its input - &gt; improves the quality of the software</a:t>
            </a:r>
          </a:p>
        </p:txBody>
      </p:sp>
      <p:sp>
        <p:nvSpPr>
          <p:cNvPr id="10" name="Rectangle 9">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52860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47F400-56F9-4B31-B029-9A196E71923C}"/>
              </a:ext>
            </a:extLst>
          </p:cNvPr>
          <p:cNvSpPr>
            <a:spLocks noGrp="1"/>
          </p:cNvSpPr>
          <p:nvPr>
            <p:ph type="title"/>
          </p:nvPr>
        </p:nvSpPr>
        <p:spPr/>
        <p:txBody>
          <a:bodyPr/>
          <a:lstStyle/>
          <a:p>
            <a:r>
              <a:rPr lang="en-IN" dirty="0"/>
              <a:t>1.2 Analysis of the source program</a:t>
            </a:r>
          </a:p>
        </p:txBody>
      </p:sp>
      <p:sp>
        <p:nvSpPr>
          <p:cNvPr id="3" name="Content Placeholder 2">
            <a:extLst>
              <a:ext uri="{FF2B5EF4-FFF2-40B4-BE49-F238E27FC236}">
                <a16:creationId xmlns="" xmlns:a16="http://schemas.microsoft.com/office/drawing/2014/main" id="{AEFD7D0D-DE1C-4737-A51A-20D9B60A4C56}"/>
              </a:ext>
            </a:extLst>
          </p:cNvPr>
          <p:cNvSpPr>
            <a:spLocks noGrp="1"/>
          </p:cNvSpPr>
          <p:nvPr>
            <p:ph idx="1"/>
          </p:nvPr>
        </p:nvSpPr>
        <p:spPr/>
        <p:txBody>
          <a:bodyPr/>
          <a:lstStyle/>
          <a:p>
            <a:r>
              <a:rPr lang="en-IN" dirty="0"/>
              <a:t>Analysis consists of three phases:</a:t>
            </a:r>
          </a:p>
          <a:p>
            <a:pPr lvl="1"/>
            <a:r>
              <a:rPr lang="en-IN" i="1" dirty="0"/>
              <a:t>Linear Analysis</a:t>
            </a:r>
            <a:r>
              <a:rPr lang="en-IN" dirty="0"/>
              <a:t>: -	stream of characters making up the source program is read from left-to-right and grouped into tokens (sequences of characters having a collective meaning)</a:t>
            </a:r>
          </a:p>
          <a:p>
            <a:pPr lvl="1"/>
            <a:r>
              <a:rPr lang="en-IN" i="1" dirty="0"/>
              <a:t>Hierarchical analysis</a:t>
            </a:r>
            <a:r>
              <a:rPr lang="en-IN" dirty="0"/>
              <a:t>:- tokens are grouped hierarchically into nested collections with collective meaning.</a:t>
            </a:r>
          </a:p>
          <a:p>
            <a:pPr lvl="1"/>
            <a:r>
              <a:rPr lang="en-IN" i="1" dirty="0"/>
              <a:t>Semantic analysis</a:t>
            </a:r>
            <a:r>
              <a:rPr lang="en-IN" dirty="0"/>
              <a:t>:-  certain checks are performed to ensure that the components of a program fit together meaningfully. Ex. Type (adding array to function), flow-of-control (break statement in C), object uniqueness (Pascal), name-related (blocks in Ada).</a:t>
            </a:r>
          </a:p>
        </p:txBody>
      </p:sp>
    </p:spTree>
    <p:extLst>
      <p:ext uri="{BB962C8B-B14F-4D97-AF65-F5344CB8AC3E}">
        <p14:creationId xmlns:p14="http://schemas.microsoft.com/office/powerpoint/2010/main" val="7465943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40CB02D-84BF-4FF8-884C-CDDEB100FD03}"/>
              </a:ext>
            </a:extLst>
          </p:cNvPr>
          <p:cNvSpPr>
            <a:spLocks noGrp="1"/>
          </p:cNvSpPr>
          <p:nvPr>
            <p:ph idx="1"/>
          </p:nvPr>
        </p:nvSpPr>
        <p:spPr>
          <a:xfrm>
            <a:off x="838200" y="601249"/>
            <a:ext cx="10515600" cy="5575714"/>
          </a:xfrm>
        </p:spPr>
        <p:txBody>
          <a:bodyPr/>
          <a:lstStyle/>
          <a:p>
            <a:r>
              <a:rPr lang="en-IN" dirty="0"/>
              <a:t>Lexical Analysis/Scanning</a:t>
            </a:r>
          </a:p>
          <a:p>
            <a:pPr lvl="1"/>
            <a:r>
              <a:rPr lang="en-IN" dirty="0"/>
              <a:t>Assignment statement</a:t>
            </a:r>
          </a:p>
          <a:p>
            <a:pPr lvl="1"/>
            <a:r>
              <a:rPr lang="en-IN" dirty="0"/>
              <a:t>Blanks separating the lexemes are eliminated (Character sequence forming a token is called a lexeme for the token)</a:t>
            </a:r>
          </a:p>
          <a:p>
            <a:pPr lvl="1"/>
            <a:r>
              <a:rPr lang="en-IN" dirty="0"/>
              <a:t>Following tokens are generated.</a:t>
            </a:r>
          </a:p>
          <a:p>
            <a:pPr marL="0" indent="0">
              <a:buNone/>
            </a:pPr>
            <a:endParaRPr lang="en-IN" dirty="0"/>
          </a:p>
        </p:txBody>
      </p:sp>
      <p:pic>
        <p:nvPicPr>
          <p:cNvPr id="5" name="Picture 4">
            <a:extLst>
              <a:ext uri="{FF2B5EF4-FFF2-40B4-BE49-F238E27FC236}">
                <a16:creationId xmlns="" xmlns:a16="http://schemas.microsoft.com/office/drawing/2014/main" id="{4BD08A29-3741-4F61-B19D-AB14471D664D}"/>
              </a:ext>
            </a:extLst>
          </p:cNvPr>
          <p:cNvPicPr>
            <a:picLocks noChangeAspect="1"/>
          </p:cNvPicPr>
          <p:nvPr/>
        </p:nvPicPr>
        <p:blipFill>
          <a:blip r:embed="rId2"/>
          <a:stretch>
            <a:fillRect/>
          </a:stretch>
        </p:blipFill>
        <p:spPr>
          <a:xfrm>
            <a:off x="4552624" y="1077499"/>
            <a:ext cx="3362325" cy="419100"/>
          </a:xfrm>
          <a:prstGeom prst="rect">
            <a:avLst/>
          </a:prstGeom>
        </p:spPr>
      </p:pic>
      <p:pic>
        <p:nvPicPr>
          <p:cNvPr id="7" name="Picture 6">
            <a:extLst>
              <a:ext uri="{FF2B5EF4-FFF2-40B4-BE49-F238E27FC236}">
                <a16:creationId xmlns="" xmlns:a16="http://schemas.microsoft.com/office/drawing/2014/main" id="{5E455F9F-F68B-40DF-A807-F4AACA224BBD}"/>
              </a:ext>
            </a:extLst>
          </p:cNvPr>
          <p:cNvPicPr>
            <a:picLocks noChangeAspect="1"/>
          </p:cNvPicPr>
          <p:nvPr/>
        </p:nvPicPr>
        <p:blipFill>
          <a:blip r:embed="rId3"/>
          <a:stretch>
            <a:fillRect/>
          </a:stretch>
        </p:blipFill>
        <p:spPr>
          <a:xfrm>
            <a:off x="1354181" y="3829604"/>
            <a:ext cx="3691740" cy="2295591"/>
          </a:xfrm>
          <a:prstGeom prst="rect">
            <a:avLst/>
          </a:prstGeom>
        </p:spPr>
      </p:pic>
      <p:pic>
        <p:nvPicPr>
          <p:cNvPr id="9" name="Picture 8">
            <a:extLst>
              <a:ext uri="{FF2B5EF4-FFF2-40B4-BE49-F238E27FC236}">
                <a16:creationId xmlns="" xmlns:a16="http://schemas.microsoft.com/office/drawing/2014/main" id="{BFEF1351-BB17-4B96-856B-9D7C30460A4D}"/>
              </a:ext>
            </a:extLst>
          </p:cNvPr>
          <p:cNvPicPr>
            <a:picLocks noChangeAspect="1"/>
          </p:cNvPicPr>
          <p:nvPr/>
        </p:nvPicPr>
        <p:blipFill>
          <a:blip r:embed="rId4"/>
          <a:stretch>
            <a:fillRect/>
          </a:stretch>
        </p:blipFill>
        <p:spPr>
          <a:xfrm>
            <a:off x="1506255" y="2707108"/>
            <a:ext cx="6896100" cy="914400"/>
          </a:xfrm>
          <a:prstGeom prst="rect">
            <a:avLst/>
          </a:prstGeom>
        </p:spPr>
      </p:pic>
    </p:spTree>
    <p:extLst>
      <p:ext uri="{BB962C8B-B14F-4D97-AF65-F5344CB8AC3E}">
        <p14:creationId xmlns:p14="http://schemas.microsoft.com/office/powerpoint/2010/main" val="17065018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F47AFD6-D580-45EB-B137-752F06DE5BF4}"/>
              </a:ext>
            </a:extLst>
          </p:cNvPr>
          <p:cNvSpPr>
            <a:spLocks noGrp="1"/>
          </p:cNvSpPr>
          <p:nvPr>
            <p:ph idx="1"/>
          </p:nvPr>
        </p:nvSpPr>
        <p:spPr>
          <a:xfrm>
            <a:off x="838200" y="263047"/>
            <a:ext cx="10515600" cy="5913916"/>
          </a:xfrm>
        </p:spPr>
        <p:txBody>
          <a:bodyPr/>
          <a:lstStyle/>
          <a:p>
            <a:r>
              <a:rPr lang="en-IN" dirty="0"/>
              <a:t>Syntax analysis/Parsing</a:t>
            </a:r>
          </a:p>
          <a:p>
            <a:r>
              <a:rPr lang="en-IN" dirty="0"/>
              <a:t>Groups the tokens of the source program into grammatical phrases that are used by the compiler to synthesize output.</a:t>
            </a:r>
          </a:p>
          <a:p>
            <a:r>
              <a:rPr lang="en-IN" dirty="0"/>
              <a:t>Grammatical phrases usually represented by a parse tree</a:t>
            </a:r>
          </a:p>
        </p:txBody>
      </p:sp>
      <p:pic>
        <p:nvPicPr>
          <p:cNvPr id="5" name="Picture 4">
            <a:extLst>
              <a:ext uri="{FF2B5EF4-FFF2-40B4-BE49-F238E27FC236}">
                <a16:creationId xmlns="" xmlns:a16="http://schemas.microsoft.com/office/drawing/2014/main" id="{1CCBB4E7-3821-4EA9-B6AE-B8988379E403}"/>
              </a:ext>
            </a:extLst>
          </p:cNvPr>
          <p:cNvPicPr>
            <a:picLocks noChangeAspect="1"/>
          </p:cNvPicPr>
          <p:nvPr/>
        </p:nvPicPr>
        <p:blipFill>
          <a:blip r:embed="rId2"/>
          <a:stretch>
            <a:fillRect/>
          </a:stretch>
        </p:blipFill>
        <p:spPr>
          <a:xfrm>
            <a:off x="6323686" y="2409816"/>
            <a:ext cx="5534025" cy="3381375"/>
          </a:xfrm>
          <a:prstGeom prst="rect">
            <a:avLst/>
          </a:prstGeom>
        </p:spPr>
      </p:pic>
      <p:pic>
        <p:nvPicPr>
          <p:cNvPr id="7" name="Picture 6">
            <a:extLst>
              <a:ext uri="{FF2B5EF4-FFF2-40B4-BE49-F238E27FC236}">
                <a16:creationId xmlns="" xmlns:a16="http://schemas.microsoft.com/office/drawing/2014/main" id="{193175B0-0375-456F-B415-041C74744812}"/>
              </a:ext>
            </a:extLst>
          </p:cNvPr>
          <p:cNvPicPr>
            <a:picLocks noChangeAspect="1"/>
          </p:cNvPicPr>
          <p:nvPr/>
        </p:nvPicPr>
        <p:blipFill>
          <a:blip r:embed="rId3"/>
          <a:stretch>
            <a:fillRect/>
          </a:stretch>
        </p:blipFill>
        <p:spPr>
          <a:xfrm>
            <a:off x="132436" y="2529950"/>
            <a:ext cx="6115050" cy="3362325"/>
          </a:xfrm>
          <a:prstGeom prst="rect">
            <a:avLst/>
          </a:prstGeom>
        </p:spPr>
      </p:pic>
    </p:spTree>
    <p:extLst>
      <p:ext uri="{BB962C8B-B14F-4D97-AF65-F5344CB8AC3E}">
        <p14:creationId xmlns:p14="http://schemas.microsoft.com/office/powerpoint/2010/main" val="4936625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02EEB06-8106-44CD-9F1E-6B9BC4FCCFA5}"/>
              </a:ext>
            </a:extLst>
          </p:cNvPr>
          <p:cNvSpPr>
            <a:spLocks noGrp="1"/>
          </p:cNvSpPr>
          <p:nvPr>
            <p:ph idx="1"/>
          </p:nvPr>
        </p:nvSpPr>
        <p:spPr>
          <a:xfrm>
            <a:off x="838200" y="526093"/>
            <a:ext cx="10515600" cy="5650870"/>
          </a:xfrm>
        </p:spPr>
        <p:txBody>
          <a:bodyPr/>
          <a:lstStyle/>
          <a:p>
            <a:r>
              <a:rPr lang="en-IN" dirty="0"/>
              <a:t>The division between lexical and syntactic analysis is somewhat arbitrary</a:t>
            </a:r>
          </a:p>
          <a:p>
            <a:r>
              <a:rPr lang="en-IN" dirty="0"/>
              <a:t>A division is chosen that simplifies the overall task of analysis</a:t>
            </a:r>
          </a:p>
          <a:p>
            <a:r>
              <a:rPr lang="en-IN" dirty="0"/>
              <a:t>One factor in determining the division is whether a source language construct is inherently recursive or not</a:t>
            </a:r>
          </a:p>
          <a:p>
            <a:r>
              <a:rPr lang="en-IN" i="1" dirty="0"/>
              <a:t>Lexical constructs do not need recursion, while syntactic constructs often do</a:t>
            </a:r>
          </a:p>
          <a:p>
            <a:r>
              <a:rPr lang="en-IN" dirty="0"/>
              <a:t>Context-free grammars are a formalization of recursive rules that can be used to guide syntactic analysis</a:t>
            </a:r>
          </a:p>
        </p:txBody>
      </p:sp>
    </p:spTree>
    <p:extLst>
      <p:ext uri="{BB962C8B-B14F-4D97-AF65-F5344CB8AC3E}">
        <p14:creationId xmlns:p14="http://schemas.microsoft.com/office/powerpoint/2010/main" val="30103925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5C23929-3B6E-4A4A-BE43-1C6F8AF97A45}"/>
              </a:ext>
            </a:extLst>
          </p:cNvPr>
          <p:cNvSpPr>
            <a:spLocks noGrp="1"/>
          </p:cNvSpPr>
          <p:nvPr>
            <p:ph idx="1"/>
          </p:nvPr>
        </p:nvSpPr>
        <p:spPr>
          <a:xfrm>
            <a:off x="838200" y="237995"/>
            <a:ext cx="10515600" cy="5938968"/>
          </a:xfrm>
        </p:spPr>
        <p:txBody>
          <a:bodyPr/>
          <a:lstStyle/>
          <a:p>
            <a:r>
              <a:rPr lang="en-IN" dirty="0"/>
              <a:t>E.g. recursion is not required to recognize identifiers, which are typically strings of letters and digits beginning with a letter</a:t>
            </a:r>
          </a:p>
          <a:p>
            <a:endParaRPr lang="en-IN" dirty="0"/>
          </a:p>
          <a:p>
            <a:endParaRPr lang="en-IN" dirty="0"/>
          </a:p>
          <a:p>
            <a:endParaRPr lang="en-IN" dirty="0"/>
          </a:p>
          <a:p>
            <a:endParaRPr lang="en-IN" dirty="0"/>
          </a:p>
          <a:p>
            <a:r>
              <a:rPr lang="en-IN" dirty="0"/>
              <a:t>To recognize identifiers: </a:t>
            </a:r>
          </a:p>
          <a:p>
            <a:pPr lvl="1"/>
            <a:r>
              <a:rPr lang="en-IN" dirty="0"/>
              <a:t>scan the input stream, </a:t>
            </a:r>
          </a:p>
          <a:p>
            <a:pPr lvl="1"/>
            <a:r>
              <a:rPr lang="en-IN" dirty="0"/>
              <a:t>wait until a character that was neither a letter or digit was found</a:t>
            </a:r>
          </a:p>
          <a:p>
            <a:pPr lvl="1"/>
            <a:r>
              <a:rPr lang="en-IN" dirty="0"/>
              <a:t>Group all the letters and digits found up to that point into an identifier token</a:t>
            </a:r>
          </a:p>
          <a:p>
            <a:pPr lvl="1"/>
            <a:r>
              <a:rPr lang="en-IN" dirty="0"/>
              <a:t>Grouped characters are recorded in the Symbol Table and removed from  the input </a:t>
            </a:r>
          </a:p>
          <a:p>
            <a:pPr lvl="1"/>
            <a:r>
              <a:rPr lang="en-IN" dirty="0"/>
              <a:t>Process the next token</a:t>
            </a:r>
          </a:p>
        </p:txBody>
      </p:sp>
      <p:pic>
        <p:nvPicPr>
          <p:cNvPr id="5" name="Picture 4">
            <a:extLst>
              <a:ext uri="{FF2B5EF4-FFF2-40B4-BE49-F238E27FC236}">
                <a16:creationId xmlns="" xmlns:a16="http://schemas.microsoft.com/office/drawing/2014/main" id="{CEFE76AB-0227-4B73-8305-9BB4CCAD1C61}"/>
              </a:ext>
            </a:extLst>
          </p:cNvPr>
          <p:cNvPicPr>
            <a:picLocks noChangeAspect="1"/>
          </p:cNvPicPr>
          <p:nvPr/>
        </p:nvPicPr>
        <p:blipFill>
          <a:blip r:embed="rId2"/>
          <a:stretch>
            <a:fillRect/>
          </a:stretch>
        </p:blipFill>
        <p:spPr>
          <a:xfrm>
            <a:off x="4918471" y="1078305"/>
            <a:ext cx="6901776" cy="1645535"/>
          </a:xfrm>
          <a:prstGeom prst="rect">
            <a:avLst/>
          </a:prstGeom>
        </p:spPr>
      </p:pic>
      <p:pic>
        <p:nvPicPr>
          <p:cNvPr id="7" name="Picture 6">
            <a:extLst>
              <a:ext uri="{FF2B5EF4-FFF2-40B4-BE49-F238E27FC236}">
                <a16:creationId xmlns="" xmlns:a16="http://schemas.microsoft.com/office/drawing/2014/main" id="{C88E6200-1B7F-4BBE-AB2F-83D2C4E5B974}"/>
              </a:ext>
            </a:extLst>
          </p:cNvPr>
          <p:cNvPicPr>
            <a:picLocks noChangeAspect="1"/>
          </p:cNvPicPr>
          <p:nvPr/>
        </p:nvPicPr>
        <p:blipFill>
          <a:blip r:embed="rId3"/>
          <a:stretch>
            <a:fillRect/>
          </a:stretch>
        </p:blipFill>
        <p:spPr>
          <a:xfrm>
            <a:off x="5563513" y="2622140"/>
            <a:ext cx="5048250" cy="1371600"/>
          </a:xfrm>
          <a:prstGeom prst="rect">
            <a:avLst/>
          </a:prstGeom>
        </p:spPr>
      </p:pic>
    </p:spTree>
    <p:extLst>
      <p:ext uri="{BB962C8B-B14F-4D97-AF65-F5344CB8AC3E}">
        <p14:creationId xmlns:p14="http://schemas.microsoft.com/office/powerpoint/2010/main" val="2847906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BA83D49-5A00-49DB-B218-BDBEB9869E0E}"/>
              </a:ext>
            </a:extLst>
          </p:cNvPr>
          <p:cNvSpPr>
            <a:spLocks noGrp="1"/>
          </p:cNvSpPr>
          <p:nvPr>
            <p:ph idx="1"/>
          </p:nvPr>
        </p:nvSpPr>
        <p:spPr/>
        <p:txBody>
          <a:bodyPr/>
          <a:lstStyle/>
          <a:p>
            <a:r>
              <a:rPr lang="en-IN" dirty="0"/>
              <a:t>Linear scan:</a:t>
            </a:r>
          </a:p>
          <a:p>
            <a:pPr lvl="1"/>
            <a:r>
              <a:rPr lang="en-IN" dirty="0"/>
              <a:t>Not powerful to </a:t>
            </a:r>
            <a:r>
              <a:rPr lang="en-IN" dirty="0" smtClean="0"/>
              <a:t>analyse </a:t>
            </a:r>
            <a:r>
              <a:rPr lang="en-IN" dirty="0"/>
              <a:t>expressions or statements</a:t>
            </a:r>
          </a:p>
          <a:p>
            <a:pPr lvl="1"/>
            <a:r>
              <a:rPr lang="en-IN" dirty="0"/>
              <a:t>E.g. to match parentheses in expressions a hierarchical or nesting structure is required on the input</a:t>
            </a:r>
          </a:p>
        </p:txBody>
      </p:sp>
    </p:spTree>
    <p:extLst>
      <p:ext uri="{BB962C8B-B14F-4D97-AF65-F5344CB8AC3E}">
        <p14:creationId xmlns:p14="http://schemas.microsoft.com/office/powerpoint/2010/main" val="20224297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8CDF70B-CC5C-48E1-B42A-514AA2B6456B}"/>
              </a:ext>
            </a:extLst>
          </p:cNvPr>
          <p:cNvSpPr>
            <a:spLocks noGrp="1"/>
          </p:cNvSpPr>
          <p:nvPr>
            <p:ph idx="1"/>
          </p:nvPr>
        </p:nvSpPr>
        <p:spPr>
          <a:xfrm>
            <a:off x="838200" y="375780"/>
            <a:ext cx="5111663" cy="6237961"/>
          </a:xfrm>
        </p:spPr>
        <p:txBody>
          <a:bodyPr>
            <a:normAutofit lnSpcReduction="10000"/>
          </a:bodyPr>
          <a:lstStyle/>
          <a:p>
            <a:r>
              <a:rPr lang="en-IN" dirty="0"/>
              <a:t>Parse tree</a:t>
            </a:r>
          </a:p>
          <a:p>
            <a:pPr lvl="1"/>
            <a:r>
              <a:rPr lang="en-IN" dirty="0"/>
              <a:t>Describes the syntactic structure of the input</a:t>
            </a:r>
          </a:p>
          <a:p>
            <a:endParaRPr lang="en-IN" dirty="0"/>
          </a:p>
          <a:p>
            <a:endParaRPr lang="en-IN" dirty="0"/>
          </a:p>
          <a:p>
            <a:endParaRPr lang="en-IN" dirty="0"/>
          </a:p>
          <a:p>
            <a:r>
              <a:rPr lang="en-IN" dirty="0"/>
              <a:t>Syntax tree</a:t>
            </a:r>
          </a:p>
          <a:p>
            <a:pPr lvl="1"/>
            <a:r>
              <a:rPr lang="en-IN" dirty="0"/>
              <a:t>More common internal representation of the syntactic structure</a:t>
            </a:r>
          </a:p>
          <a:p>
            <a:pPr lvl="1"/>
            <a:r>
              <a:rPr lang="en-IN" dirty="0"/>
              <a:t>It is a compressed representation of the parse tree in which:</a:t>
            </a:r>
          </a:p>
          <a:p>
            <a:pPr lvl="2"/>
            <a:r>
              <a:rPr lang="en-IN" dirty="0"/>
              <a:t>the operators appear as the interior nodes, and </a:t>
            </a:r>
          </a:p>
          <a:p>
            <a:pPr lvl="2"/>
            <a:r>
              <a:rPr lang="en-IN" dirty="0"/>
              <a:t>the operands of an operator are the children of the node for that operator</a:t>
            </a:r>
          </a:p>
        </p:txBody>
      </p:sp>
      <p:pic>
        <p:nvPicPr>
          <p:cNvPr id="4" name="Picture 3">
            <a:extLst>
              <a:ext uri="{FF2B5EF4-FFF2-40B4-BE49-F238E27FC236}">
                <a16:creationId xmlns="" xmlns:a16="http://schemas.microsoft.com/office/drawing/2014/main" id="{8028D00C-682E-4A71-A226-79DE55B437A3}"/>
              </a:ext>
            </a:extLst>
          </p:cNvPr>
          <p:cNvPicPr>
            <a:picLocks noChangeAspect="1"/>
          </p:cNvPicPr>
          <p:nvPr/>
        </p:nvPicPr>
        <p:blipFill>
          <a:blip r:embed="rId2"/>
          <a:stretch>
            <a:fillRect/>
          </a:stretch>
        </p:blipFill>
        <p:spPr>
          <a:xfrm>
            <a:off x="7025911" y="3975904"/>
            <a:ext cx="3181350" cy="1752600"/>
          </a:xfrm>
          <a:prstGeom prst="rect">
            <a:avLst/>
          </a:prstGeom>
        </p:spPr>
      </p:pic>
      <p:pic>
        <p:nvPicPr>
          <p:cNvPr id="6" name="Picture 5">
            <a:extLst>
              <a:ext uri="{FF2B5EF4-FFF2-40B4-BE49-F238E27FC236}">
                <a16:creationId xmlns="" xmlns:a16="http://schemas.microsoft.com/office/drawing/2014/main" id="{A5DA533B-5006-4642-8FA1-1F6234A482BB}"/>
              </a:ext>
            </a:extLst>
          </p:cNvPr>
          <p:cNvPicPr>
            <a:picLocks noChangeAspect="1"/>
          </p:cNvPicPr>
          <p:nvPr/>
        </p:nvPicPr>
        <p:blipFill>
          <a:blip r:embed="rId3"/>
          <a:stretch>
            <a:fillRect/>
          </a:stretch>
        </p:blipFill>
        <p:spPr>
          <a:xfrm>
            <a:off x="6242139" y="0"/>
            <a:ext cx="5534025" cy="3381375"/>
          </a:xfrm>
          <a:prstGeom prst="rect">
            <a:avLst/>
          </a:prstGeom>
        </p:spPr>
      </p:pic>
    </p:spTree>
    <p:extLst>
      <p:ext uri="{BB962C8B-B14F-4D97-AF65-F5344CB8AC3E}">
        <p14:creationId xmlns:p14="http://schemas.microsoft.com/office/powerpoint/2010/main" val="3442563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5BACEF4-F492-41D1-B843-BE207CB73D6A}"/>
              </a:ext>
            </a:extLst>
          </p:cNvPr>
          <p:cNvSpPr>
            <a:spLocks noGrp="1"/>
          </p:cNvSpPr>
          <p:nvPr>
            <p:ph idx="1"/>
          </p:nvPr>
        </p:nvSpPr>
        <p:spPr>
          <a:xfrm>
            <a:off x="209028" y="162838"/>
            <a:ext cx="10515600" cy="6001599"/>
          </a:xfrm>
        </p:spPr>
        <p:txBody>
          <a:bodyPr/>
          <a:lstStyle/>
          <a:p>
            <a:r>
              <a:rPr lang="en-IN" dirty="0"/>
              <a:t>Semantic analysis:</a:t>
            </a:r>
          </a:p>
          <a:p>
            <a:pPr lvl="1"/>
            <a:r>
              <a:rPr lang="en-IN" dirty="0"/>
              <a:t>Checks source program for semantic errors</a:t>
            </a:r>
          </a:p>
          <a:p>
            <a:pPr lvl="1"/>
            <a:r>
              <a:rPr lang="en-IN" dirty="0"/>
              <a:t>Gathers type information for the subsequent code-generation phase</a:t>
            </a:r>
          </a:p>
          <a:p>
            <a:pPr lvl="1"/>
            <a:r>
              <a:rPr lang="en-IN" dirty="0"/>
              <a:t>It uses the hierarchical structure determined by the syntax-analysis phase</a:t>
            </a:r>
          </a:p>
          <a:p>
            <a:pPr lvl="1"/>
            <a:r>
              <a:rPr lang="en-IN" dirty="0"/>
              <a:t>Type checking is an important component – each operator should have operands that are permitted by the source language specification. E.g. real number as an array index in an error</a:t>
            </a:r>
          </a:p>
          <a:p>
            <a:pPr lvl="1"/>
            <a:r>
              <a:rPr lang="en-IN" dirty="0"/>
              <a:t>The language specification may permit operand coercions</a:t>
            </a:r>
          </a:p>
        </p:txBody>
      </p:sp>
      <p:pic>
        <p:nvPicPr>
          <p:cNvPr id="5" name="Picture 4">
            <a:extLst>
              <a:ext uri="{FF2B5EF4-FFF2-40B4-BE49-F238E27FC236}">
                <a16:creationId xmlns="" xmlns:a16="http://schemas.microsoft.com/office/drawing/2014/main" id="{A4AEBF5F-21B9-4123-9BAA-56097820D5AF}"/>
              </a:ext>
            </a:extLst>
          </p:cNvPr>
          <p:cNvPicPr>
            <a:picLocks noChangeAspect="1"/>
          </p:cNvPicPr>
          <p:nvPr/>
        </p:nvPicPr>
        <p:blipFill>
          <a:blip r:embed="rId2"/>
          <a:stretch>
            <a:fillRect/>
          </a:stretch>
        </p:blipFill>
        <p:spPr>
          <a:xfrm>
            <a:off x="1043565" y="3341915"/>
            <a:ext cx="7487368" cy="3083034"/>
          </a:xfrm>
          <a:prstGeom prst="rect">
            <a:avLst/>
          </a:prstGeom>
        </p:spPr>
      </p:pic>
    </p:spTree>
    <p:extLst>
      <p:ext uri="{BB962C8B-B14F-4D97-AF65-F5344CB8AC3E}">
        <p14:creationId xmlns:p14="http://schemas.microsoft.com/office/powerpoint/2010/main" val="6689687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E3328C-877D-4FF7-8D04-5A42ADBFB405}"/>
              </a:ext>
            </a:extLst>
          </p:cNvPr>
          <p:cNvSpPr>
            <a:spLocks noGrp="1"/>
          </p:cNvSpPr>
          <p:nvPr>
            <p:ph type="title"/>
          </p:nvPr>
        </p:nvSpPr>
        <p:spPr/>
        <p:txBody>
          <a:bodyPr/>
          <a:lstStyle/>
          <a:p>
            <a:r>
              <a:rPr lang="en-IN" dirty="0"/>
              <a:t>1.3 Phases of a compiler</a:t>
            </a:r>
          </a:p>
        </p:txBody>
      </p:sp>
      <p:sp>
        <p:nvSpPr>
          <p:cNvPr id="3" name="Content Placeholder 2">
            <a:extLst>
              <a:ext uri="{FF2B5EF4-FFF2-40B4-BE49-F238E27FC236}">
                <a16:creationId xmlns="" xmlns:a16="http://schemas.microsoft.com/office/drawing/2014/main" id="{E40B344A-731B-451A-9479-78089C5903EA}"/>
              </a:ext>
            </a:extLst>
          </p:cNvPr>
          <p:cNvSpPr>
            <a:spLocks noGrp="1"/>
          </p:cNvSpPr>
          <p:nvPr>
            <p:ph idx="1"/>
          </p:nvPr>
        </p:nvSpPr>
        <p:spPr/>
        <p:txBody>
          <a:bodyPr/>
          <a:lstStyle/>
          <a:p>
            <a:r>
              <a:rPr lang="en-IN" dirty="0"/>
              <a:t>Conceptually a compiler operates in phases</a:t>
            </a:r>
          </a:p>
          <a:p>
            <a:r>
              <a:rPr lang="en-IN" dirty="0"/>
              <a:t>Divided broadly into:</a:t>
            </a:r>
          </a:p>
          <a:p>
            <a:pPr lvl="1"/>
            <a:r>
              <a:rPr lang="en-IN" dirty="0"/>
              <a:t>Analysis (lexical, syntax, semantic)</a:t>
            </a:r>
          </a:p>
          <a:p>
            <a:pPr lvl="1"/>
            <a:r>
              <a:rPr lang="en-IN" dirty="0"/>
              <a:t>Synthesis (intermediate code, optimization, generation)</a:t>
            </a:r>
          </a:p>
          <a:p>
            <a:r>
              <a:rPr lang="en-IN" dirty="0"/>
              <a:t>Each phase transforms the source program from one representation</a:t>
            </a:r>
          </a:p>
          <a:p>
            <a:pPr marL="0" indent="0">
              <a:buNone/>
            </a:pPr>
            <a:r>
              <a:rPr lang="en-IN" dirty="0"/>
              <a:t>    to another</a:t>
            </a:r>
          </a:p>
          <a:p>
            <a:r>
              <a:rPr lang="en-IN" dirty="0"/>
              <a:t>Two other activities that interact with the 6 phases are – </a:t>
            </a:r>
          </a:p>
          <a:p>
            <a:pPr lvl="1"/>
            <a:r>
              <a:rPr lang="en-IN" dirty="0"/>
              <a:t>Symbol-table management and error handling</a:t>
            </a:r>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41477805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6010F2AF-20B9-4B7B-8EE6-3F1764100173}"/>
              </a:ext>
            </a:extLst>
          </p:cNvPr>
          <p:cNvSpPr txBox="1"/>
          <p:nvPr/>
        </p:nvSpPr>
        <p:spPr>
          <a:xfrm>
            <a:off x="6471416" y="1784710"/>
            <a:ext cx="1211580" cy="369332"/>
          </a:xfrm>
          <a:prstGeom prst="rect">
            <a:avLst/>
          </a:prstGeom>
          <a:noFill/>
        </p:spPr>
        <p:txBody>
          <a:bodyPr wrap="square" rtlCol="0">
            <a:spAutoFit/>
          </a:bodyPr>
          <a:lstStyle/>
          <a:p>
            <a:r>
              <a:rPr lang="en-US" dirty="0"/>
              <a:t>Unit 2</a:t>
            </a:r>
          </a:p>
        </p:txBody>
      </p:sp>
      <p:sp>
        <p:nvSpPr>
          <p:cNvPr id="5" name="TextBox 4">
            <a:extLst>
              <a:ext uri="{FF2B5EF4-FFF2-40B4-BE49-F238E27FC236}">
                <a16:creationId xmlns="" xmlns:a16="http://schemas.microsoft.com/office/drawing/2014/main" id="{14FEB7DA-8BD5-43C5-9883-BA28B8123724}"/>
              </a:ext>
            </a:extLst>
          </p:cNvPr>
          <p:cNvSpPr txBox="1"/>
          <p:nvPr/>
        </p:nvSpPr>
        <p:spPr>
          <a:xfrm>
            <a:off x="6467606" y="2896172"/>
            <a:ext cx="1211580" cy="923330"/>
          </a:xfrm>
          <a:prstGeom prst="rect">
            <a:avLst/>
          </a:prstGeom>
          <a:noFill/>
        </p:spPr>
        <p:txBody>
          <a:bodyPr wrap="square" rtlCol="0">
            <a:spAutoFit/>
          </a:bodyPr>
          <a:lstStyle/>
          <a:p>
            <a:endParaRPr lang="en-US" dirty="0"/>
          </a:p>
          <a:p>
            <a:r>
              <a:rPr lang="en-US" dirty="0"/>
              <a:t>Unit 3</a:t>
            </a:r>
          </a:p>
          <a:p>
            <a:endParaRPr lang="en-US" dirty="0"/>
          </a:p>
        </p:txBody>
      </p:sp>
      <p:pic>
        <p:nvPicPr>
          <p:cNvPr id="13" name="Picture 12">
            <a:extLst>
              <a:ext uri="{FF2B5EF4-FFF2-40B4-BE49-F238E27FC236}">
                <a16:creationId xmlns="" xmlns:a16="http://schemas.microsoft.com/office/drawing/2014/main" id="{56741126-F9E4-4C68-95AD-AC5D7C6E523D}"/>
              </a:ext>
            </a:extLst>
          </p:cNvPr>
          <p:cNvPicPr>
            <a:picLocks noChangeAspect="1"/>
          </p:cNvPicPr>
          <p:nvPr/>
        </p:nvPicPr>
        <p:blipFill>
          <a:blip r:embed="rId2"/>
          <a:stretch>
            <a:fillRect/>
          </a:stretch>
        </p:blipFill>
        <p:spPr>
          <a:xfrm>
            <a:off x="0" y="164783"/>
            <a:ext cx="6066712" cy="6012180"/>
          </a:xfrm>
          <a:prstGeom prst="rect">
            <a:avLst/>
          </a:prstGeom>
        </p:spPr>
      </p:pic>
      <p:cxnSp>
        <p:nvCxnSpPr>
          <p:cNvPr id="6" name="Straight Arrow Connector 5">
            <a:extLst>
              <a:ext uri="{FF2B5EF4-FFF2-40B4-BE49-F238E27FC236}">
                <a16:creationId xmlns="" xmlns:a16="http://schemas.microsoft.com/office/drawing/2014/main" id="{1D193A80-FA99-489A-8686-3B9B56189026}"/>
              </a:ext>
            </a:extLst>
          </p:cNvPr>
          <p:cNvCxnSpPr/>
          <p:nvPr/>
        </p:nvCxnSpPr>
        <p:spPr>
          <a:xfrm>
            <a:off x="3676224" y="1959591"/>
            <a:ext cx="2754630" cy="65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 xmlns:a16="http://schemas.microsoft.com/office/drawing/2014/main" id="{A68CA932-2403-44C8-9F95-46A083BD014F}"/>
              </a:ext>
            </a:extLst>
          </p:cNvPr>
          <p:cNvCxnSpPr/>
          <p:nvPr/>
        </p:nvCxnSpPr>
        <p:spPr>
          <a:xfrm>
            <a:off x="5427998" y="3184270"/>
            <a:ext cx="96833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10">
            <a:extLst>
              <a:ext uri="{FF2B5EF4-FFF2-40B4-BE49-F238E27FC236}">
                <a16:creationId xmlns="" xmlns:a16="http://schemas.microsoft.com/office/drawing/2014/main" id="{954E8412-265E-445B-95B7-3A66B5A04AB5}"/>
              </a:ext>
            </a:extLst>
          </p:cNvPr>
          <p:cNvCxnSpPr/>
          <p:nvPr/>
        </p:nvCxnSpPr>
        <p:spPr>
          <a:xfrm>
            <a:off x="3654230" y="3409067"/>
            <a:ext cx="2754630" cy="225190"/>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12">
            <a:extLst>
              <a:ext uri="{FF2B5EF4-FFF2-40B4-BE49-F238E27FC236}">
                <a16:creationId xmlns="" xmlns:a16="http://schemas.microsoft.com/office/drawing/2014/main" id="{56463F25-DA01-46C4-BA2C-20FC18A8BFF4}"/>
              </a:ext>
            </a:extLst>
          </p:cNvPr>
          <p:cNvCxnSpPr/>
          <p:nvPr/>
        </p:nvCxnSpPr>
        <p:spPr>
          <a:xfrm>
            <a:off x="1916796" y="3046656"/>
            <a:ext cx="4491990" cy="316397"/>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 xmlns:a16="http://schemas.microsoft.com/office/drawing/2014/main" id="{7E21E0D0-EC4A-4BB6-A8C0-E7602041B4E6}"/>
              </a:ext>
            </a:extLst>
          </p:cNvPr>
          <p:cNvSpPr txBox="1"/>
          <p:nvPr/>
        </p:nvSpPr>
        <p:spPr>
          <a:xfrm>
            <a:off x="6398348" y="1085342"/>
            <a:ext cx="1211580" cy="369332"/>
          </a:xfrm>
          <a:prstGeom prst="rect">
            <a:avLst/>
          </a:prstGeom>
          <a:noFill/>
        </p:spPr>
        <p:txBody>
          <a:bodyPr wrap="square" rtlCol="0">
            <a:spAutoFit/>
          </a:bodyPr>
          <a:lstStyle/>
          <a:p>
            <a:r>
              <a:rPr lang="en-US" dirty="0"/>
              <a:t>Unit 1</a:t>
            </a:r>
          </a:p>
        </p:txBody>
      </p:sp>
      <p:cxnSp>
        <p:nvCxnSpPr>
          <p:cNvPr id="12" name="Straight Arrow Connector 11">
            <a:extLst>
              <a:ext uri="{FF2B5EF4-FFF2-40B4-BE49-F238E27FC236}">
                <a16:creationId xmlns="" xmlns:a16="http://schemas.microsoft.com/office/drawing/2014/main" id="{7378C7EE-E7EC-43DD-A3F1-B0028891FB76}"/>
              </a:ext>
            </a:extLst>
          </p:cNvPr>
          <p:cNvCxnSpPr/>
          <p:nvPr/>
        </p:nvCxnSpPr>
        <p:spPr>
          <a:xfrm>
            <a:off x="3653260" y="1222645"/>
            <a:ext cx="2754630" cy="65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EB575CD9-DA25-4F1F-93D4-040816D92275}"/>
              </a:ext>
            </a:extLst>
          </p:cNvPr>
          <p:cNvSpPr txBox="1"/>
          <p:nvPr/>
        </p:nvSpPr>
        <p:spPr>
          <a:xfrm>
            <a:off x="6430854" y="4525799"/>
            <a:ext cx="1211580" cy="369332"/>
          </a:xfrm>
          <a:prstGeom prst="rect">
            <a:avLst/>
          </a:prstGeom>
          <a:noFill/>
        </p:spPr>
        <p:txBody>
          <a:bodyPr wrap="square" rtlCol="0">
            <a:spAutoFit/>
          </a:bodyPr>
          <a:lstStyle/>
          <a:p>
            <a:r>
              <a:rPr lang="en-US" dirty="0"/>
              <a:t>Unit 4</a:t>
            </a:r>
          </a:p>
        </p:txBody>
      </p:sp>
      <p:cxnSp>
        <p:nvCxnSpPr>
          <p:cNvPr id="15" name="Straight Arrow Connector 14">
            <a:extLst>
              <a:ext uri="{FF2B5EF4-FFF2-40B4-BE49-F238E27FC236}">
                <a16:creationId xmlns="" xmlns:a16="http://schemas.microsoft.com/office/drawing/2014/main" id="{195717D4-8A15-4247-9B85-8BBEA3627002}"/>
              </a:ext>
            </a:extLst>
          </p:cNvPr>
          <p:cNvCxnSpPr/>
          <p:nvPr/>
        </p:nvCxnSpPr>
        <p:spPr>
          <a:xfrm>
            <a:off x="3655348" y="4769591"/>
            <a:ext cx="2754630" cy="65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0">
            <a:extLst>
              <a:ext uri="{FF2B5EF4-FFF2-40B4-BE49-F238E27FC236}">
                <a16:creationId xmlns="" xmlns:a16="http://schemas.microsoft.com/office/drawing/2014/main" id="{D040BBAA-9783-4131-B809-83B66A6BFE12}"/>
              </a:ext>
            </a:extLst>
          </p:cNvPr>
          <p:cNvCxnSpPr>
            <a:cxnSpLocks/>
          </p:cNvCxnSpPr>
          <p:nvPr/>
        </p:nvCxnSpPr>
        <p:spPr>
          <a:xfrm>
            <a:off x="3668844" y="4062507"/>
            <a:ext cx="2740016" cy="577205"/>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353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 xmlns:a16="http://schemas.microsoft.com/office/drawing/2014/main" id="{C72AF3CB-BEB3-4040-B4CC-04549739A880}"/>
              </a:ext>
            </a:extLst>
          </p:cNvPr>
          <p:cNvSpPr>
            <a:spLocks noGrp="1"/>
          </p:cNvSpPr>
          <p:nvPr>
            <p:ph idx="1"/>
          </p:nvPr>
        </p:nvSpPr>
        <p:spPr>
          <a:xfrm>
            <a:off x="643467" y="1782981"/>
            <a:ext cx="10905066" cy="4393982"/>
          </a:xfrm>
        </p:spPr>
        <p:txBody>
          <a:bodyPr>
            <a:normAutofit lnSpcReduction="10000"/>
          </a:bodyPr>
          <a:lstStyle/>
          <a:p>
            <a:r>
              <a:rPr lang="en-IN" sz="2000" dirty="0"/>
              <a:t>Types of language processors:</a:t>
            </a:r>
          </a:p>
          <a:p>
            <a:pPr marL="514350" indent="-514350">
              <a:buFont typeface="+mj-lt"/>
              <a:buAutoNum type="arabicPeriod"/>
            </a:pPr>
            <a:r>
              <a:rPr lang="en-IN" sz="2000" dirty="0"/>
              <a:t>Language Translator – bridges an execution gap to the machine language (or assembly language) of a computer system.           </a:t>
            </a:r>
          </a:p>
          <a:p>
            <a:pPr marL="0" indent="0">
              <a:buNone/>
            </a:pPr>
            <a:r>
              <a:rPr lang="en-IN" sz="2000" dirty="0"/>
              <a:t>         Assembler: Language Translator whose source language is assembly language.                                                                                              </a:t>
            </a:r>
            <a:r>
              <a:rPr lang="en-IN" sz="2000" b="1" i="1" dirty="0"/>
              <a:t>            </a:t>
            </a:r>
          </a:p>
          <a:p>
            <a:pPr marL="0" indent="0">
              <a:buNone/>
            </a:pPr>
            <a:r>
              <a:rPr lang="en-IN" sz="2000" b="1" i="1" dirty="0"/>
              <a:t>         Compiler</a:t>
            </a:r>
            <a:r>
              <a:rPr lang="en-IN" sz="2000" dirty="0"/>
              <a:t>: any language translator which is not an assembler.</a:t>
            </a:r>
          </a:p>
          <a:p>
            <a:pPr marL="457200" indent="-457200">
              <a:buAutoNum type="arabicPeriod" startAt="2"/>
            </a:pPr>
            <a:r>
              <a:rPr lang="en-IN" sz="2000" dirty="0"/>
              <a:t>Detranslator – bridges the same execution gap as the language translator, but in the reverse direction. </a:t>
            </a:r>
          </a:p>
          <a:p>
            <a:pPr marL="0" indent="0">
              <a:buNone/>
            </a:pPr>
            <a:r>
              <a:rPr lang="en-IN" sz="2000" dirty="0"/>
              <a:t>         E.g. </a:t>
            </a:r>
            <a:r>
              <a:rPr lang="en-US" sz="2000" dirty="0"/>
              <a:t>ildasm.exe – it is a CIL decompiler. It translates an assembly’s binary opcodes into their  </a:t>
            </a:r>
          </a:p>
          <a:p>
            <a:pPr marL="0" indent="0">
              <a:buNone/>
            </a:pPr>
            <a:r>
              <a:rPr lang="en-US" sz="2000" dirty="0"/>
              <a:t>        corresponding CIL mnemonics.</a:t>
            </a:r>
            <a:endParaRPr lang="en-IN" sz="2000" dirty="0"/>
          </a:p>
          <a:p>
            <a:pPr marL="457200" indent="-457200">
              <a:buAutoNum type="arabicPeriod" startAt="3"/>
            </a:pPr>
            <a:r>
              <a:rPr lang="en-IN" sz="2000" dirty="0"/>
              <a:t>Preprocessor – a language processor which bridges an execution gap but is not a language  translator.</a:t>
            </a:r>
          </a:p>
          <a:p>
            <a:pPr marL="0" indent="0">
              <a:buNone/>
            </a:pPr>
            <a:r>
              <a:rPr lang="en-IN" sz="2000" dirty="0"/>
              <a:t>4.     Language migrator – bridges the specification gap between two </a:t>
            </a:r>
            <a:r>
              <a:rPr lang="en-IN" sz="2000" dirty="0" err="1"/>
              <a:t>PLs.</a:t>
            </a:r>
            <a:endParaRPr lang="en-IN" sz="2000" dirty="0"/>
          </a:p>
        </p:txBody>
      </p:sp>
      <p:sp>
        <p:nvSpPr>
          <p:cNvPr id="10" name="Rectangle 9">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187312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0785A5A-FCDC-4711-AE60-F6961389D9DE}"/>
              </a:ext>
            </a:extLst>
          </p:cNvPr>
          <p:cNvSpPr>
            <a:spLocks noGrp="1"/>
          </p:cNvSpPr>
          <p:nvPr>
            <p:ph idx="1"/>
          </p:nvPr>
        </p:nvSpPr>
        <p:spPr>
          <a:xfrm>
            <a:off x="838200" y="388308"/>
            <a:ext cx="10515600" cy="5788656"/>
          </a:xfrm>
        </p:spPr>
        <p:txBody>
          <a:bodyPr>
            <a:normAutofit fontScale="92500" lnSpcReduction="10000"/>
          </a:bodyPr>
          <a:lstStyle/>
          <a:p>
            <a:r>
              <a:rPr lang="en-IN" dirty="0"/>
              <a:t>Symbol-Table Management</a:t>
            </a:r>
          </a:p>
          <a:p>
            <a:r>
              <a:rPr lang="en-IN" dirty="0"/>
              <a:t>Essential function of the compiler is to:</a:t>
            </a:r>
          </a:p>
          <a:p>
            <a:pPr lvl="1"/>
            <a:r>
              <a:rPr lang="en-IN" dirty="0"/>
              <a:t>record the identifiers used in the source program, and </a:t>
            </a:r>
          </a:p>
          <a:p>
            <a:pPr lvl="1"/>
            <a:r>
              <a:rPr lang="en-IN" dirty="0"/>
              <a:t>collect information about various attributes of each identifier – storage, type, scope, number and type of function arguments, method of passing, and the type returned.</a:t>
            </a:r>
          </a:p>
          <a:p>
            <a:r>
              <a:rPr lang="en-IN" b="1" i="1" dirty="0"/>
              <a:t>Symbol-table is a data structure containing a record for each identifier with fields for the attributes of the identifier</a:t>
            </a:r>
          </a:p>
          <a:p>
            <a:r>
              <a:rPr lang="en-IN" dirty="0"/>
              <a:t>The data structure allows us to </a:t>
            </a:r>
            <a:r>
              <a:rPr lang="en-IN" b="1" dirty="0"/>
              <a:t>find </a:t>
            </a:r>
            <a:r>
              <a:rPr lang="en-IN" dirty="0"/>
              <a:t>the record for each identifier quickly and to </a:t>
            </a:r>
            <a:r>
              <a:rPr lang="en-IN" b="1" dirty="0"/>
              <a:t>store</a:t>
            </a:r>
            <a:r>
              <a:rPr lang="en-IN" dirty="0"/>
              <a:t> and retrieve data from that record quickly</a:t>
            </a:r>
          </a:p>
          <a:p>
            <a:r>
              <a:rPr lang="en-IN" dirty="0"/>
              <a:t>Lexical analysis – detect identifier and enter into the symbol table</a:t>
            </a:r>
          </a:p>
          <a:p>
            <a:r>
              <a:rPr lang="en-IN" dirty="0"/>
              <a:t>Semantic analysis and ICG – access the type of identifier to check validity and generate proper operations on them</a:t>
            </a:r>
          </a:p>
          <a:p>
            <a:r>
              <a:rPr lang="en-IN" dirty="0"/>
              <a:t>Code generator – enters and uses detailed information about the storage assigned to identifiers</a:t>
            </a:r>
          </a:p>
          <a:p>
            <a:pPr lvl="1"/>
            <a:endParaRPr lang="en-IN" dirty="0"/>
          </a:p>
        </p:txBody>
      </p:sp>
    </p:spTree>
    <p:extLst>
      <p:ext uri="{BB962C8B-B14F-4D97-AF65-F5344CB8AC3E}">
        <p14:creationId xmlns:p14="http://schemas.microsoft.com/office/powerpoint/2010/main" val="5064445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1246843-050F-4689-B719-5D5B11E3AE75}"/>
              </a:ext>
            </a:extLst>
          </p:cNvPr>
          <p:cNvSpPr>
            <a:spLocks noGrp="1"/>
          </p:cNvSpPr>
          <p:nvPr>
            <p:ph idx="1"/>
          </p:nvPr>
        </p:nvSpPr>
        <p:spPr>
          <a:xfrm>
            <a:off x="838200" y="363255"/>
            <a:ext cx="10515600" cy="5813708"/>
          </a:xfrm>
        </p:spPr>
        <p:txBody>
          <a:bodyPr>
            <a:normAutofit lnSpcReduction="10000"/>
          </a:bodyPr>
          <a:lstStyle/>
          <a:p>
            <a:r>
              <a:rPr lang="en-IN" dirty="0"/>
              <a:t>Error Detection and Reporting</a:t>
            </a:r>
          </a:p>
          <a:p>
            <a:r>
              <a:rPr lang="en-IN" dirty="0"/>
              <a:t>Each phase can encounter errors</a:t>
            </a:r>
          </a:p>
          <a:p>
            <a:r>
              <a:rPr lang="en-IN" dirty="0"/>
              <a:t>After error detection, a phase must deal with the error so that compilation can proceed, allowing further errors in the source program to be detected</a:t>
            </a:r>
          </a:p>
          <a:p>
            <a:r>
              <a:rPr lang="en-IN" dirty="0"/>
              <a:t>Syntax and semantic analysis phases usually handle a large fraction of the errors detectable by the compiler</a:t>
            </a:r>
          </a:p>
          <a:p>
            <a:r>
              <a:rPr lang="en-IN" i="1" dirty="0"/>
              <a:t>Lexical phase</a:t>
            </a:r>
            <a:r>
              <a:rPr lang="en-IN" dirty="0"/>
              <a:t>: detects errors where the characters remaining in the input do not form any token of the language</a:t>
            </a:r>
          </a:p>
          <a:p>
            <a:r>
              <a:rPr lang="en-IN" i="1" dirty="0"/>
              <a:t>Syntax phase</a:t>
            </a:r>
            <a:r>
              <a:rPr lang="en-IN" dirty="0"/>
              <a:t>: token stream violates the structure rules (syntax) of the language are determined by the syntax analysis phase</a:t>
            </a:r>
          </a:p>
          <a:p>
            <a:r>
              <a:rPr lang="en-IN" i="1" dirty="0"/>
              <a:t>Semantic analysis</a:t>
            </a:r>
            <a:r>
              <a:rPr lang="en-IN" dirty="0"/>
              <a:t>: constructs with the right syntactic structure but no meaning to the operation e.g. adding an array to a procedure</a:t>
            </a:r>
          </a:p>
        </p:txBody>
      </p:sp>
    </p:spTree>
    <p:extLst>
      <p:ext uri="{BB962C8B-B14F-4D97-AF65-F5344CB8AC3E}">
        <p14:creationId xmlns:p14="http://schemas.microsoft.com/office/powerpoint/2010/main" val="311123538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712DA7F-CB1B-4E87-848B-8ED77167C552}"/>
              </a:ext>
            </a:extLst>
          </p:cNvPr>
          <p:cNvSpPr>
            <a:spLocks noGrp="1"/>
          </p:cNvSpPr>
          <p:nvPr>
            <p:ph idx="1"/>
          </p:nvPr>
        </p:nvSpPr>
        <p:spPr>
          <a:xfrm>
            <a:off x="249477" y="187890"/>
            <a:ext cx="5846523" cy="6569901"/>
          </a:xfrm>
        </p:spPr>
        <p:txBody>
          <a:bodyPr/>
          <a:lstStyle/>
          <a:p>
            <a:r>
              <a:rPr lang="en-IN" dirty="0"/>
              <a:t>As translation progresses, the compiler’s internal representation of the source program changes</a:t>
            </a:r>
          </a:p>
          <a:p>
            <a:r>
              <a:rPr lang="en-IN" dirty="0"/>
              <a:t>Source program -  tokens – syntax tree (each node is a record; interior node records the operator and pointers to the children; leaf node identifies the token and information about the token)</a:t>
            </a:r>
          </a:p>
        </p:txBody>
      </p:sp>
      <p:pic>
        <p:nvPicPr>
          <p:cNvPr id="7" name="Picture 6">
            <a:extLst>
              <a:ext uri="{FF2B5EF4-FFF2-40B4-BE49-F238E27FC236}">
                <a16:creationId xmlns="" xmlns:a16="http://schemas.microsoft.com/office/drawing/2014/main" id="{18FFAB11-9590-4222-A975-47ED32783385}"/>
              </a:ext>
            </a:extLst>
          </p:cNvPr>
          <p:cNvPicPr>
            <a:picLocks noChangeAspect="1"/>
          </p:cNvPicPr>
          <p:nvPr/>
        </p:nvPicPr>
        <p:blipFill>
          <a:blip r:embed="rId2"/>
          <a:stretch>
            <a:fillRect/>
          </a:stretch>
        </p:blipFill>
        <p:spPr>
          <a:xfrm>
            <a:off x="6357258" y="0"/>
            <a:ext cx="4379209" cy="6667303"/>
          </a:xfrm>
          <a:prstGeom prst="rect">
            <a:avLst/>
          </a:prstGeom>
        </p:spPr>
      </p:pic>
    </p:spTree>
    <p:extLst>
      <p:ext uri="{BB962C8B-B14F-4D97-AF65-F5344CB8AC3E}">
        <p14:creationId xmlns:p14="http://schemas.microsoft.com/office/powerpoint/2010/main" val="31496873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48E6118-4BBD-4EDA-B334-6DB5C4CCAA75}"/>
              </a:ext>
            </a:extLst>
          </p:cNvPr>
          <p:cNvSpPr>
            <a:spLocks noGrp="1"/>
          </p:cNvSpPr>
          <p:nvPr>
            <p:ph idx="1"/>
          </p:nvPr>
        </p:nvSpPr>
        <p:spPr>
          <a:xfrm>
            <a:off x="838200" y="450937"/>
            <a:ext cx="10515600" cy="5726026"/>
          </a:xfrm>
        </p:spPr>
        <p:txBody>
          <a:bodyPr/>
          <a:lstStyle/>
          <a:p>
            <a:r>
              <a:rPr lang="en-IN" dirty="0"/>
              <a:t>Intermediate Code Generation</a:t>
            </a:r>
          </a:p>
          <a:p>
            <a:r>
              <a:rPr lang="en-IN" dirty="0"/>
              <a:t>IR as a program for an abstract machine</a:t>
            </a:r>
          </a:p>
          <a:p>
            <a:r>
              <a:rPr lang="en-IN" dirty="0"/>
              <a:t>Important properties:</a:t>
            </a:r>
          </a:p>
          <a:p>
            <a:pPr lvl="1"/>
            <a:r>
              <a:rPr lang="en-IN" dirty="0"/>
              <a:t>Easy to produce</a:t>
            </a:r>
          </a:p>
          <a:p>
            <a:pPr lvl="1"/>
            <a:r>
              <a:rPr lang="en-IN" dirty="0"/>
              <a:t>Easy to translate into the target program</a:t>
            </a:r>
          </a:p>
          <a:p>
            <a:pPr marL="228600" lvl="1">
              <a:spcBef>
                <a:spcPts val="1000"/>
              </a:spcBef>
            </a:pPr>
            <a:r>
              <a:rPr lang="en-IN" sz="2800" dirty="0"/>
              <a:t>Intermediate form – three address code</a:t>
            </a:r>
          </a:p>
          <a:p>
            <a:pPr marL="685800" lvl="2">
              <a:spcBef>
                <a:spcPts val="1000"/>
              </a:spcBef>
            </a:pPr>
            <a:r>
              <a:rPr lang="en-IN" sz="2400" dirty="0"/>
              <a:t>Sequence of instructions each of which has at least 3 operands</a:t>
            </a:r>
          </a:p>
          <a:p>
            <a:pPr marL="685800" lvl="2">
              <a:spcBef>
                <a:spcPts val="1000"/>
              </a:spcBef>
            </a:pPr>
            <a:r>
              <a:rPr lang="en-IN" sz="2400" dirty="0"/>
              <a:t>At most one operator in addition to the assignment</a:t>
            </a:r>
          </a:p>
          <a:p>
            <a:pPr marL="228600" lvl="1">
              <a:spcBef>
                <a:spcPts val="1000"/>
              </a:spcBef>
            </a:pPr>
            <a:r>
              <a:rPr lang="en-IN" sz="2800" dirty="0"/>
              <a:t>Compiler has to:</a:t>
            </a:r>
          </a:p>
          <a:p>
            <a:pPr marL="685800" lvl="2">
              <a:spcBef>
                <a:spcPts val="1000"/>
              </a:spcBef>
            </a:pPr>
            <a:r>
              <a:rPr lang="en-IN" sz="2400" dirty="0"/>
              <a:t>Decide on the order in which the operations are to be done</a:t>
            </a:r>
          </a:p>
          <a:p>
            <a:pPr marL="685800" lvl="2">
              <a:spcBef>
                <a:spcPts val="1000"/>
              </a:spcBef>
            </a:pPr>
            <a:r>
              <a:rPr lang="en-IN" sz="2400" dirty="0"/>
              <a:t>Generate a temporary name to hold the value computed by each instruction</a:t>
            </a:r>
          </a:p>
        </p:txBody>
      </p:sp>
    </p:spTree>
    <p:extLst>
      <p:ext uri="{BB962C8B-B14F-4D97-AF65-F5344CB8AC3E}">
        <p14:creationId xmlns:p14="http://schemas.microsoft.com/office/powerpoint/2010/main" val="399584988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6CE3C9B-2BD9-491E-9923-DD3503A86B56}"/>
              </a:ext>
            </a:extLst>
          </p:cNvPr>
          <p:cNvSpPr>
            <a:spLocks noGrp="1"/>
          </p:cNvSpPr>
          <p:nvPr>
            <p:ph idx="1"/>
          </p:nvPr>
        </p:nvSpPr>
        <p:spPr>
          <a:xfrm>
            <a:off x="838200" y="375782"/>
            <a:ext cx="10515600" cy="5801182"/>
          </a:xfrm>
        </p:spPr>
        <p:txBody>
          <a:bodyPr/>
          <a:lstStyle/>
          <a:p>
            <a:r>
              <a:rPr lang="en-IN" dirty="0"/>
              <a:t>Code optimization</a:t>
            </a:r>
          </a:p>
          <a:p>
            <a:pPr lvl="1"/>
            <a:r>
              <a:rPr lang="en-IN" dirty="0"/>
              <a:t>Improve the intermediate code so that faster-running machine code will result</a:t>
            </a:r>
          </a:p>
          <a:p>
            <a:pPr lvl="1"/>
            <a:r>
              <a:rPr lang="en-IN" dirty="0"/>
              <a:t>Improve the running time of the target program without slowing down the compilation too much</a:t>
            </a:r>
          </a:p>
          <a:p>
            <a:pPr marL="228600" lvl="1">
              <a:spcBef>
                <a:spcPts val="1000"/>
              </a:spcBef>
            </a:pPr>
            <a:r>
              <a:rPr lang="en-IN" sz="2800" dirty="0"/>
              <a:t>Code Generation</a:t>
            </a:r>
          </a:p>
          <a:p>
            <a:pPr marL="685800" lvl="2">
              <a:spcBef>
                <a:spcPts val="1000"/>
              </a:spcBef>
            </a:pPr>
            <a:r>
              <a:rPr lang="en-IN" sz="2400" dirty="0"/>
              <a:t>Generation of target code consisting normally of relocatable machine code or </a:t>
            </a:r>
            <a:r>
              <a:rPr lang="en-IN" sz="2400" u="sng" dirty="0"/>
              <a:t>assembly code</a:t>
            </a:r>
          </a:p>
          <a:p>
            <a:pPr marL="685800" lvl="2">
              <a:spcBef>
                <a:spcPts val="1000"/>
              </a:spcBef>
            </a:pPr>
            <a:r>
              <a:rPr lang="en-IN" sz="2400" dirty="0"/>
              <a:t>Memory locations are selected for each of the variables used by the program</a:t>
            </a:r>
          </a:p>
          <a:p>
            <a:pPr marL="685800" lvl="2">
              <a:spcBef>
                <a:spcPts val="1000"/>
              </a:spcBef>
            </a:pPr>
            <a:r>
              <a:rPr lang="en-IN" sz="2400" dirty="0"/>
              <a:t>Intermediate instructions are each translated into a sequence of </a:t>
            </a:r>
            <a:r>
              <a:rPr lang="en-IN" sz="2400" u="sng" dirty="0"/>
              <a:t>machine instructions</a:t>
            </a:r>
            <a:r>
              <a:rPr lang="en-IN" sz="2400" dirty="0"/>
              <a:t> that perform the same task</a:t>
            </a:r>
          </a:p>
        </p:txBody>
      </p:sp>
      <p:pic>
        <p:nvPicPr>
          <p:cNvPr id="6" name="Picture 5">
            <a:extLst>
              <a:ext uri="{FF2B5EF4-FFF2-40B4-BE49-F238E27FC236}">
                <a16:creationId xmlns="" xmlns:a16="http://schemas.microsoft.com/office/drawing/2014/main" id="{2A5BA6E6-6FD8-4805-9B78-1AEC91E1ACE6}"/>
              </a:ext>
            </a:extLst>
          </p:cNvPr>
          <p:cNvPicPr>
            <a:picLocks noChangeAspect="1"/>
          </p:cNvPicPr>
          <p:nvPr/>
        </p:nvPicPr>
        <p:blipFill>
          <a:blip r:embed="rId2"/>
          <a:stretch>
            <a:fillRect/>
          </a:stretch>
        </p:blipFill>
        <p:spPr>
          <a:xfrm>
            <a:off x="184027" y="5084880"/>
            <a:ext cx="7571930" cy="630119"/>
          </a:xfrm>
          <a:prstGeom prst="rect">
            <a:avLst/>
          </a:prstGeom>
        </p:spPr>
      </p:pic>
      <p:pic>
        <p:nvPicPr>
          <p:cNvPr id="8" name="Picture 7">
            <a:extLst>
              <a:ext uri="{FF2B5EF4-FFF2-40B4-BE49-F238E27FC236}">
                <a16:creationId xmlns="" xmlns:a16="http://schemas.microsoft.com/office/drawing/2014/main" id="{A96B1DCE-CB44-439B-9C5C-CDE169F8BCEF}"/>
              </a:ext>
            </a:extLst>
          </p:cNvPr>
          <p:cNvPicPr>
            <a:picLocks noChangeAspect="1"/>
          </p:cNvPicPr>
          <p:nvPr/>
        </p:nvPicPr>
        <p:blipFill>
          <a:blip r:embed="rId3"/>
          <a:stretch>
            <a:fillRect/>
          </a:stretch>
        </p:blipFill>
        <p:spPr>
          <a:xfrm>
            <a:off x="8026302" y="4718167"/>
            <a:ext cx="3469011" cy="2022359"/>
          </a:xfrm>
          <a:prstGeom prst="rect">
            <a:avLst/>
          </a:prstGeom>
        </p:spPr>
      </p:pic>
    </p:spTree>
    <p:extLst>
      <p:ext uri="{BB962C8B-B14F-4D97-AF65-F5344CB8AC3E}">
        <p14:creationId xmlns:p14="http://schemas.microsoft.com/office/powerpoint/2010/main" val="167134877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C43C3B-B3FD-41A5-8D6A-C93C65B88479}"/>
              </a:ext>
            </a:extLst>
          </p:cNvPr>
          <p:cNvSpPr>
            <a:spLocks noGrp="1"/>
          </p:cNvSpPr>
          <p:nvPr>
            <p:ph type="title"/>
          </p:nvPr>
        </p:nvSpPr>
        <p:spPr/>
        <p:txBody>
          <a:bodyPr/>
          <a:lstStyle/>
          <a:p>
            <a:r>
              <a:rPr lang="en-IN" dirty="0"/>
              <a:t>1.6 Compiler-Construction Tools</a:t>
            </a:r>
          </a:p>
        </p:txBody>
      </p:sp>
      <p:sp>
        <p:nvSpPr>
          <p:cNvPr id="3" name="Content Placeholder 2">
            <a:extLst>
              <a:ext uri="{FF2B5EF4-FFF2-40B4-BE49-F238E27FC236}">
                <a16:creationId xmlns="" xmlns:a16="http://schemas.microsoft.com/office/drawing/2014/main" id="{57B6F299-AE81-44E3-8B3C-2C468E963FB9}"/>
              </a:ext>
            </a:extLst>
          </p:cNvPr>
          <p:cNvSpPr>
            <a:spLocks noGrp="1"/>
          </p:cNvSpPr>
          <p:nvPr>
            <p:ph idx="1"/>
          </p:nvPr>
        </p:nvSpPr>
        <p:spPr/>
        <p:txBody>
          <a:bodyPr/>
          <a:lstStyle/>
          <a:p>
            <a:r>
              <a:rPr lang="en-IN" dirty="0"/>
              <a:t>Software tools available for the compiler writer</a:t>
            </a:r>
          </a:p>
          <a:p>
            <a:r>
              <a:rPr lang="en-IN" dirty="0"/>
              <a:t>E.g. debuggers, version managers, profilers</a:t>
            </a:r>
          </a:p>
          <a:p>
            <a:r>
              <a:rPr lang="en-IN" dirty="0"/>
              <a:t>Systems that help with the compiler-writing process: compiler-compilers, compiler-generators, or translator-writing systems</a:t>
            </a:r>
          </a:p>
          <a:p>
            <a:r>
              <a:rPr lang="en-IN" dirty="0"/>
              <a:t>General tools for the automatic design of specific compiler components</a:t>
            </a:r>
          </a:p>
          <a:p>
            <a:pPr lvl="1"/>
            <a:r>
              <a:rPr lang="en-IN" dirty="0"/>
              <a:t>Use specialized languages for specifying and implementing the component</a:t>
            </a:r>
          </a:p>
        </p:txBody>
      </p:sp>
    </p:spTree>
    <p:extLst>
      <p:ext uri="{BB962C8B-B14F-4D97-AF65-F5344CB8AC3E}">
        <p14:creationId xmlns:p14="http://schemas.microsoft.com/office/powerpoint/2010/main" val="266587200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F253E20-D2B6-451D-838C-805948D8A5B8}"/>
              </a:ext>
            </a:extLst>
          </p:cNvPr>
          <p:cNvSpPr>
            <a:spLocks noGrp="1"/>
          </p:cNvSpPr>
          <p:nvPr>
            <p:ph idx="1"/>
          </p:nvPr>
        </p:nvSpPr>
        <p:spPr>
          <a:xfrm>
            <a:off x="838200" y="576197"/>
            <a:ext cx="10515600" cy="5600766"/>
          </a:xfrm>
        </p:spPr>
        <p:txBody>
          <a:bodyPr>
            <a:normAutofit fontScale="92500"/>
          </a:bodyPr>
          <a:lstStyle/>
          <a:p>
            <a:r>
              <a:rPr lang="en-IN" dirty="0"/>
              <a:t>Parser Generators – </a:t>
            </a:r>
          </a:p>
          <a:p>
            <a:pPr lvl="1"/>
            <a:r>
              <a:rPr lang="en-IN" dirty="0"/>
              <a:t>produce syntax </a:t>
            </a:r>
            <a:r>
              <a:rPr lang="en-IN" dirty="0" smtClean="0"/>
              <a:t>analysers </a:t>
            </a:r>
            <a:r>
              <a:rPr lang="en-IN" dirty="0"/>
              <a:t>from a grammatical description of a programming language</a:t>
            </a:r>
          </a:p>
          <a:p>
            <a:pPr lvl="1"/>
            <a:r>
              <a:rPr lang="en-IN" dirty="0"/>
              <a:t>Input = CFG; Output = Syntax Analyzer; Ex. BISON</a:t>
            </a:r>
          </a:p>
          <a:p>
            <a:r>
              <a:rPr lang="en-IN" dirty="0"/>
              <a:t>Scanner Generators – </a:t>
            </a:r>
          </a:p>
          <a:p>
            <a:pPr lvl="1"/>
            <a:r>
              <a:rPr lang="en-IN" dirty="0"/>
              <a:t>produce lexical </a:t>
            </a:r>
            <a:r>
              <a:rPr lang="en-IN" dirty="0" smtClean="0"/>
              <a:t>analysers </a:t>
            </a:r>
            <a:r>
              <a:rPr lang="en-IN" dirty="0"/>
              <a:t>from a regular-expression description of the tokens of the language</a:t>
            </a:r>
          </a:p>
          <a:p>
            <a:pPr lvl="1"/>
            <a:r>
              <a:rPr lang="en-IN" dirty="0"/>
              <a:t>Basic organization of the resulting lexical </a:t>
            </a:r>
            <a:r>
              <a:rPr lang="en-IN" dirty="0" smtClean="0"/>
              <a:t>analyser </a:t>
            </a:r>
            <a:r>
              <a:rPr lang="en-IN" dirty="0"/>
              <a:t>is a finite automaton</a:t>
            </a:r>
          </a:p>
          <a:p>
            <a:pPr lvl="1"/>
            <a:r>
              <a:rPr lang="en-IN" dirty="0"/>
              <a:t>Input = R. E.; Output = Lexical Analyzer; Ex. Lex</a:t>
            </a:r>
          </a:p>
          <a:p>
            <a:r>
              <a:rPr lang="en-IN" dirty="0"/>
              <a:t>Syntax-directed translation engines – </a:t>
            </a:r>
          </a:p>
          <a:p>
            <a:pPr lvl="1"/>
            <a:r>
              <a:rPr lang="en-IN" dirty="0"/>
              <a:t>that produce collections of routines for walking a parse tree and generating intermediate code</a:t>
            </a:r>
          </a:p>
          <a:p>
            <a:pPr lvl="1"/>
            <a:r>
              <a:rPr lang="en-IN" dirty="0"/>
              <a:t>Idea: one or more translations are associated with each node of the parse tree</a:t>
            </a:r>
          </a:p>
          <a:p>
            <a:pPr lvl="1"/>
            <a:r>
              <a:rPr lang="en-IN" dirty="0"/>
              <a:t>Each translation is defined in terms of translation at its neighbour nodes in the tree</a:t>
            </a:r>
          </a:p>
          <a:p>
            <a:pPr lvl="1"/>
            <a:r>
              <a:rPr lang="en-IN" dirty="0"/>
              <a:t>Input = Parse Tree; Output = Routines to generate IR; </a:t>
            </a:r>
          </a:p>
        </p:txBody>
      </p:sp>
    </p:spTree>
    <p:extLst>
      <p:ext uri="{BB962C8B-B14F-4D97-AF65-F5344CB8AC3E}">
        <p14:creationId xmlns:p14="http://schemas.microsoft.com/office/powerpoint/2010/main" val="312950845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534922B-8CA6-4B11-BB3B-8B7B998751B8}"/>
              </a:ext>
            </a:extLst>
          </p:cNvPr>
          <p:cNvSpPr>
            <a:spLocks noGrp="1"/>
          </p:cNvSpPr>
          <p:nvPr>
            <p:ph idx="1"/>
          </p:nvPr>
        </p:nvSpPr>
        <p:spPr>
          <a:xfrm>
            <a:off x="838200" y="588723"/>
            <a:ext cx="10515600" cy="5588240"/>
          </a:xfrm>
        </p:spPr>
        <p:txBody>
          <a:bodyPr>
            <a:normAutofit fontScale="92500" lnSpcReduction="10000"/>
          </a:bodyPr>
          <a:lstStyle/>
          <a:p>
            <a:r>
              <a:rPr lang="en-IN" dirty="0"/>
              <a:t>Automatic code generators – </a:t>
            </a:r>
          </a:p>
          <a:p>
            <a:pPr lvl="1"/>
            <a:r>
              <a:rPr lang="en-IN" dirty="0"/>
              <a:t>produce a code generator from a collection of rules for translating each operation of the intermediate language into the machine language for a target machine</a:t>
            </a:r>
          </a:p>
          <a:p>
            <a:pPr lvl="1"/>
            <a:r>
              <a:rPr lang="en-IN" dirty="0"/>
              <a:t>Rules must handle different access methods for data – registers, fixed memory, or on stack</a:t>
            </a:r>
          </a:p>
          <a:p>
            <a:pPr lvl="1"/>
            <a:r>
              <a:rPr lang="en-IN" dirty="0"/>
              <a:t>Basic method is template matching – intermediate code statements are replaced by templates that represent sequences of machine instructions</a:t>
            </a:r>
          </a:p>
          <a:p>
            <a:pPr lvl="1"/>
            <a:r>
              <a:rPr lang="en-IN" dirty="0"/>
              <a:t>Input = IR operator rules; Output = target machine language; Ex. BEG</a:t>
            </a:r>
          </a:p>
          <a:p>
            <a:r>
              <a:rPr lang="en-IN" dirty="0"/>
              <a:t>Data-flow engines – </a:t>
            </a:r>
          </a:p>
          <a:p>
            <a:pPr lvl="1"/>
            <a:r>
              <a:rPr lang="en-IN" dirty="0"/>
              <a:t>facilitate the gathering of information about how values are transmitted from one part of a program to each other part</a:t>
            </a:r>
          </a:p>
          <a:p>
            <a:pPr lvl="1"/>
            <a:r>
              <a:rPr lang="en-IN" dirty="0"/>
              <a:t>Code optimization</a:t>
            </a:r>
          </a:p>
          <a:p>
            <a:endParaRPr lang="en-IN" dirty="0"/>
          </a:p>
          <a:p>
            <a:r>
              <a:rPr lang="en-IN" dirty="0">
                <a:hlinkClick r:id="rId2"/>
              </a:rPr>
              <a:t>http://catalog.compilertools.net/lexparse.html</a:t>
            </a:r>
            <a:endParaRPr lang="en-IN" dirty="0"/>
          </a:p>
          <a:p>
            <a:r>
              <a:rPr lang="en-IN" dirty="0">
                <a:hlinkClick r:id="rId3"/>
              </a:rPr>
              <a:t>http://catalog.compilertools.net/optim.html</a:t>
            </a:r>
            <a:endParaRPr lang="en-IN" dirty="0"/>
          </a:p>
          <a:p>
            <a:endParaRPr lang="en-IN" dirty="0"/>
          </a:p>
        </p:txBody>
      </p:sp>
    </p:spTree>
    <p:extLst>
      <p:ext uri="{BB962C8B-B14F-4D97-AF65-F5344CB8AC3E}">
        <p14:creationId xmlns:p14="http://schemas.microsoft.com/office/powerpoint/2010/main" val="16844709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2071D9-20A0-4B49-BB40-657ACBB2E22B}"/>
              </a:ext>
            </a:extLst>
          </p:cNvPr>
          <p:cNvSpPr>
            <a:spLocks noGrp="1"/>
          </p:cNvSpPr>
          <p:nvPr>
            <p:ph type="title"/>
          </p:nvPr>
        </p:nvSpPr>
        <p:spPr>
          <a:xfrm>
            <a:off x="552450" y="-93639"/>
            <a:ext cx="10515600" cy="1325563"/>
          </a:xfrm>
        </p:spPr>
        <p:txBody>
          <a:bodyPr/>
          <a:lstStyle/>
          <a:p>
            <a:r>
              <a:rPr lang="en-IN" dirty="0"/>
              <a:t>Questions</a:t>
            </a:r>
          </a:p>
        </p:txBody>
      </p:sp>
      <p:sp>
        <p:nvSpPr>
          <p:cNvPr id="3" name="Content Placeholder 2">
            <a:extLst>
              <a:ext uri="{FF2B5EF4-FFF2-40B4-BE49-F238E27FC236}">
                <a16:creationId xmlns="" xmlns:a16="http://schemas.microsoft.com/office/drawing/2014/main" id="{6880E922-9D03-4BC2-8110-4723A651B899}"/>
              </a:ext>
            </a:extLst>
          </p:cNvPr>
          <p:cNvSpPr>
            <a:spLocks noGrp="1"/>
          </p:cNvSpPr>
          <p:nvPr>
            <p:ph idx="1"/>
          </p:nvPr>
        </p:nvSpPr>
        <p:spPr>
          <a:xfrm>
            <a:off x="838200" y="1371600"/>
            <a:ext cx="10515600" cy="4805363"/>
          </a:xfrm>
        </p:spPr>
        <p:txBody>
          <a:bodyPr/>
          <a:lstStyle/>
          <a:p>
            <a:r>
              <a:rPr lang="en-IN" dirty="0"/>
              <a:t>ND2019</a:t>
            </a:r>
          </a:p>
          <a:p>
            <a:endParaRPr lang="en-IN" dirty="0"/>
          </a:p>
          <a:p>
            <a:endParaRPr lang="en-IN" dirty="0"/>
          </a:p>
          <a:p>
            <a:endParaRPr lang="en-IN" dirty="0"/>
          </a:p>
          <a:p>
            <a:endParaRPr lang="en-IN" dirty="0"/>
          </a:p>
          <a:p>
            <a:r>
              <a:rPr lang="en-IN" dirty="0"/>
              <a:t>Aug2020</a:t>
            </a:r>
          </a:p>
        </p:txBody>
      </p:sp>
      <p:pic>
        <p:nvPicPr>
          <p:cNvPr id="5" name="Picture 4">
            <a:extLst>
              <a:ext uri="{FF2B5EF4-FFF2-40B4-BE49-F238E27FC236}">
                <a16:creationId xmlns="" xmlns:a16="http://schemas.microsoft.com/office/drawing/2014/main" id="{5C12F1F9-83E4-4A39-9BAD-31E251AFDCF6}"/>
              </a:ext>
            </a:extLst>
          </p:cNvPr>
          <p:cNvPicPr>
            <a:picLocks noChangeAspect="1"/>
          </p:cNvPicPr>
          <p:nvPr/>
        </p:nvPicPr>
        <p:blipFill>
          <a:blip r:embed="rId2"/>
          <a:stretch>
            <a:fillRect/>
          </a:stretch>
        </p:blipFill>
        <p:spPr>
          <a:xfrm>
            <a:off x="1641855" y="2368347"/>
            <a:ext cx="7523409" cy="653711"/>
          </a:xfrm>
          <a:prstGeom prst="rect">
            <a:avLst/>
          </a:prstGeom>
        </p:spPr>
      </p:pic>
      <p:pic>
        <p:nvPicPr>
          <p:cNvPr id="7" name="Picture 6">
            <a:extLst>
              <a:ext uri="{FF2B5EF4-FFF2-40B4-BE49-F238E27FC236}">
                <a16:creationId xmlns="" xmlns:a16="http://schemas.microsoft.com/office/drawing/2014/main" id="{40C90124-9F61-494C-895F-61F35A2FAF3A}"/>
              </a:ext>
            </a:extLst>
          </p:cNvPr>
          <p:cNvPicPr>
            <a:picLocks noChangeAspect="1"/>
          </p:cNvPicPr>
          <p:nvPr/>
        </p:nvPicPr>
        <p:blipFill>
          <a:blip r:embed="rId3"/>
          <a:stretch>
            <a:fillRect/>
          </a:stretch>
        </p:blipFill>
        <p:spPr>
          <a:xfrm>
            <a:off x="552450" y="1837900"/>
            <a:ext cx="9528084" cy="306945"/>
          </a:xfrm>
          <a:prstGeom prst="rect">
            <a:avLst/>
          </a:prstGeom>
        </p:spPr>
      </p:pic>
      <p:pic>
        <p:nvPicPr>
          <p:cNvPr id="9" name="Picture 8">
            <a:extLst>
              <a:ext uri="{FF2B5EF4-FFF2-40B4-BE49-F238E27FC236}">
                <a16:creationId xmlns="" xmlns:a16="http://schemas.microsoft.com/office/drawing/2014/main" id="{32A3C1E6-D42F-47F0-B9BF-E1453D571DD1}"/>
              </a:ext>
            </a:extLst>
          </p:cNvPr>
          <p:cNvPicPr>
            <a:picLocks noChangeAspect="1"/>
          </p:cNvPicPr>
          <p:nvPr/>
        </p:nvPicPr>
        <p:blipFill>
          <a:blip r:embed="rId4"/>
          <a:stretch>
            <a:fillRect/>
          </a:stretch>
        </p:blipFill>
        <p:spPr>
          <a:xfrm>
            <a:off x="1471399" y="3091896"/>
            <a:ext cx="8492177" cy="820996"/>
          </a:xfrm>
          <a:prstGeom prst="rect">
            <a:avLst/>
          </a:prstGeom>
        </p:spPr>
      </p:pic>
      <p:pic>
        <p:nvPicPr>
          <p:cNvPr id="11" name="Picture 10">
            <a:extLst>
              <a:ext uri="{FF2B5EF4-FFF2-40B4-BE49-F238E27FC236}">
                <a16:creationId xmlns="" xmlns:a16="http://schemas.microsoft.com/office/drawing/2014/main" id="{8C593A03-0E63-40FE-9CCD-7D93855E8332}"/>
              </a:ext>
            </a:extLst>
          </p:cNvPr>
          <p:cNvPicPr>
            <a:picLocks noChangeAspect="1"/>
          </p:cNvPicPr>
          <p:nvPr/>
        </p:nvPicPr>
        <p:blipFill>
          <a:blip r:embed="rId5"/>
          <a:stretch>
            <a:fillRect/>
          </a:stretch>
        </p:blipFill>
        <p:spPr>
          <a:xfrm>
            <a:off x="838200" y="4524535"/>
            <a:ext cx="10363200" cy="290015"/>
          </a:xfrm>
          <a:prstGeom prst="rect">
            <a:avLst/>
          </a:prstGeom>
        </p:spPr>
      </p:pic>
      <p:pic>
        <p:nvPicPr>
          <p:cNvPr id="13" name="Picture 12">
            <a:extLst>
              <a:ext uri="{FF2B5EF4-FFF2-40B4-BE49-F238E27FC236}">
                <a16:creationId xmlns="" xmlns:a16="http://schemas.microsoft.com/office/drawing/2014/main" id="{0B1EEB2A-0ED3-45FA-A29D-2688F03A82D1}"/>
              </a:ext>
            </a:extLst>
          </p:cNvPr>
          <p:cNvPicPr>
            <a:picLocks noChangeAspect="1"/>
          </p:cNvPicPr>
          <p:nvPr/>
        </p:nvPicPr>
        <p:blipFill>
          <a:blip r:embed="rId6"/>
          <a:stretch>
            <a:fillRect/>
          </a:stretch>
        </p:blipFill>
        <p:spPr>
          <a:xfrm>
            <a:off x="-16563" y="4951071"/>
            <a:ext cx="11468100" cy="419100"/>
          </a:xfrm>
          <a:prstGeom prst="rect">
            <a:avLst/>
          </a:prstGeom>
        </p:spPr>
      </p:pic>
      <p:pic>
        <p:nvPicPr>
          <p:cNvPr id="15" name="Picture 14">
            <a:extLst>
              <a:ext uri="{FF2B5EF4-FFF2-40B4-BE49-F238E27FC236}">
                <a16:creationId xmlns="" xmlns:a16="http://schemas.microsoft.com/office/drawing/2014/main" id="{DD2308A1-E430-4177-9AB2-2C96CBBEF6FF}"/>
              </a:ext>
            </a:extLst>
          </p:cNvPr>
          <p:cNvPicPr>
            <a:picLocks noChangeAspect="1"/>
          </p:cNvPicPr>
          <p:nvPr/>
        </p:nvPicPr>
        <p:blipFill>
          <a:blip r:embed="rId7"/>
          <a:stretch>
            <a:fillRect/>
          </a:stretch>
        </p:blipFill>
        <p:spPr>
          <a:xfrm>
            <a:off x="47625" y="5442507"/>
            <a:ext cx="11125200" cy="447675"/>
          </a:xfrm>
          <a:prstGeom prst="rect">
            <a:avLst/>
          </a:prstGeom>
        </p:spPr>
      </p:pic>
      <p:pic>
        <p:nvPicPr>
          <p:cNvPr id="17" name="Picture 16">
            <a:extLst>
              <a:ext uri="{FF2B5EF4-FFF2-40B4-BE49-F238E27FC236}">
                <a16:creationId xmlns="" xmlns:a16="http://schemas.microsoft.com/office/drawing/2014/main" id="{5F2F832C-67CA-4123-BD04-DF49E51E54ED}"/>
              </a:ext>
            </a:extLst>
          </p:cNvPr>
          <p:cNvPicPr>
            <a:picLocks noChangeAspect="1"/>
          </p:cNvPicPr>
          <p:nvPr/>
        </p:nvPicPr>
        <p:blipFill>
          <a:blip r:embed="rId8"/>
          <a:stretch>
            <a:fillRect/>
          </a:stretch>
        </p:blipFill>
        <p:spPr>
          <a:xfrm>
            <a:off x="928687" y="5930895"/>
            <a:ext cx="10182225" cy="561975"/>
          </a:xfrm>
          <a:prstGeom prst="rect">
            <a:avLst/>
          </a:prstGeom>
        </p:spPr>
      </p:pic>
    </p:spTree>
    <p:extLst>
      <p:ext uri="{BB962C8B-B14F-4D97-AF65-F5344CB8AC3E}">
        <p14:creationId xmlns:p14="http://schemas.microsoft.com/office/powerpoint/2010/main" val="14651798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4172"/>
            <a:ext cx="10515600" cy="6002792"/>
          </a:xfrm>
        </p:spPr>
        <p:txBody>
          <a:bodyPr>
            <a:normAutofit/>
          </a:bodyPr>
          <a:lstStyle/>
          <a:p>
            <a:r>
              <a:rPr lang="en-IN" dirty="0" smtClean="0"/>
              <a:t>Oct 2020</a:t>
            </a:r>
          </a:p>
          <a:p>
            <a:endParaRPr lang="en-IN" dirty="0" smtClean="0"/>
          </a:p>
          <a:p>
            <a:endParaRPr lang="en-IN" dirty="0" smtClean="0"/>
          </a:p>
          <a:p>
            <a:r>
              <a:rPr lang="en-IN" dirty="0" smtClean="0"/>
              <a:t>Jan 2021</a:t>
            </a:r>
          </a:p>
          <a:p>
            <a:pPr marL="0" indent="0">
              <a:buNone/>
            </a:pPr>
            <a:r>
              <a:rPr lang="en-IN" dirty="0" smtClean="0"/>
              <a:t>Q1a) Explain the various phases of compiler construction. Show how the given source statement is transformed after each phase of compilation:  x = y + z * 60     [10 marks]</a:t>
            </a:r>
          </a:p>
          <a:p>
            <a:pPr marL="0" indent="0">
              <a:buNone/>
            </a:pPr>
            <a:r>
              <a:rPr lang="en-IN" dirty="0" smtClean="0"/>
              <a:t>8c) Discuss the various Compiler construction tools.   [4 marks] </a:t>
            </a:r>
          </a:p>
          <a:p>
            <a:endParaRPr lang="en-IN" dirty="0"/>
          </a:p>
          <a:p>
            <a:r>
              <a:rPr lang="en-IN" dirty="0" smtClean="0"/>
              <a:t>Aug 2021</a:t>
            </a:r>
            <a:endParaRPr lang="en-GB" dirty="0"/>
          </a:p>
        </p:txBody>
      </p:sp>
      <p:pic>
        <p:nvPicPr>
          <p:cNvPr id="4" name="Picture 3"/>
          <p:cNvPicPr>
            <a:picLocks noChangeAspect="1"/>
          </p:cNvPicPr>
          <p:nvPr/>
        </p:nvPicPr>
        <p:blipFill>
          <a:blip r:embed="rId2"/>
          <a:stretch>
            <a:fillRect/>
          </a:stretch>
        </p:blipFill>
        <p:spPr>
          <a:xfrm>
            <a:off x="398833" y="4951339"/>
            <a:ext cx="10791825" cy="885825"/>
          </a:xfrm>
          <a:prstGeom prst="rect">
            <a:avLst/>
          </a:prstGeom>
        </p:spPr>
      </p:pic>
      <p:pic>
        <p:nvPicPr>
          <p:cNvPr id="7" name="Picture 6"/>
          <p:cNvPicPr>
            <a:picLocks noChangeAspect="1"/>
          </p:cNvPicPr>
          <p:nvPr/>
        </p:nvPicPr>
        <p:blipFill>
          <a:blip r:embed="rId3"/>
          <a:stretch>
            <a:fillRect/>
          </a:stretch>
        </p:blipFill>
        <p:spPr>
          <a:xfrm>
            <a:off x="838200" y="552772"/>
            <a:ext cx="10744200" cy="609600"/>
          </a:xfrm>
          <a:prstGeom prst="rect">
            <a:avLst/>
          </a:prstGeom>
        </p:spPr>
      </p:pic>
      <p:pic>
        <p:nvPicPr>
          <p:cNvPr id="8" name="Picture 7"/>
          <p:cNvPicPr>
            <a:picLocks noChangeAspect="1"/>
          </p:cNvPicPr>
          <p:nvPr/>
        </p:nvPicPr>
        <p:blipFill>
          <a:blip r:embed="rId4"/>
          <a:stretch>
            <a:fillRect/>
          </a:stretch>
        </p:blipFill>
        <p:spPr>
          <a:xfrm>
            <a:off x="1619250" y="1162372"/>
            <a:ext cx="9848850" cy="447675"/>
          </a:xfrm>
          <a:prstGeom prst="rect">
            <a:avLst/>
          </a:prstGeom>
        </p:spPr>
      </p:pic>
    </p:spTree>
    <p:extLst>
      <p:ext uri="{BB962C8B-B14F-4D97-AF65-F5344CB8AC3E}">
        <p14:creationId xmlns:p14="http://schemas.microsoft.com/office/powerpoint/2010/main" val="2134147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9F22B191B5C54FA1C80701CB28B566" ma:contentTypeVersion="2" ma:contentTypeDescription="Create a new document." ma:contentTypeScope="" ma:versionID="1bd1d1348fea72b03a91fd2db51d80f2">
  <xsd:schema xmlns:xsd="http://www.w3.org/2001/XMLSchema" xmlns:xs="http://www.w3.org/2001/XMLSchema" xmlns:p="http://schemas.microsoft.com/office/2006/metadata/properties" xmlns:ns2="7a25cdca-61f7-4e06-8ee3-a70c3413d7f7" targetNamespace="http://schemas.microsoft.com/office/2006/metadata/properties" ma:root="true" ma:fieldsID="ead603171d7ecdc91becd3db1935a534" ns2:_="">
    <xsd:import namespace="7a25cdca-61f7-4e06-8ee3-a70c3413d7f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5cdca-61f7-4e06-8ee3-a70c3413d7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910685-3551-4C1E-A091-DDCFF70E074D}">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236150D0-09C4-40C2-897A-6D4066B4F54C}"/>
</file>

<file path=customXml/itemProps3.xml><?xml version="1.0" encoding="utf-8"?>
<ds:datastoreItem xmlns:ds="http://schemas.openxmlformats.org/officeDocument/2006/customXml" ds:itemID="{725FE3FF-9350-4A12-A909-437156BE6D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2167</TotalTime>
  <Words>5653</Words>
  <Application>Microsoft Office PowerPoint</Application>
  <PresentationFormat>Widescreen</PresentationFormat>
  <Paragraphs>803</Paragraphs>
  <Slides>183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183</vt:i4>
      </vt:variant>
    </vt:vector>
  </HeadingPairs>
  <TitlesOfParts>
    <vt:vector size="189" baseType="lpstr">
      <vt:lpstr>Arial</vt:lpstr>
      <vt:lpstr>Calibri</vt:lpstr>
      <vt:lpstr>Calibri Light</vt:lpstr>
      <vt:lpstr>Courier New</vt:lpstr>
      <vt:lpstr>Times New Roman</vt:lpstr>
      <vt:lpstr>Office Theme</vt:lpstr>
      <vt:lpstr>Compiler Construction</vt:lpstr>
      <vt:lpstr>Course Outcomes</vt:lpstr>
      <vt:lpstr>Unit 1 Syllabus</vt:lpstr>
      <vt:lpstr>Recommended Readings:  </vt:lpstr>
      <vt:lpstr>Introduction</vt:lpstr>
      <vt:lpstr>Language Processor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Fundamentals of Language Specification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Recursive Specification</vt:lpstr>
      <vt:lpstr>PowerPoint Presentation</vt:lpstr>
      <vt:lpstr>PowerPoint Presentation</vt:lpstr>
      <vt:lpstr>Classification of Grammars</vt:lpstr>
      <vt:lpstr>PowerPoint Presentation</vt:lpstr>
      <vt:lpstr>PowerPoint Presentation</vt:lpstr>
      <vt:lpstr>PowerPoint Presentation</vt:lpstr>
      <vt:lpstr>PowerPoint Presentation</vt:lpstr>
      <vt:lpstr>PowerPoint Presentation</vt:lpstr>
      <vt:lpstr>PowerPoint Presentation</vt:lpstr>
      <vt:lpstr>Language Processor Development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Hints:</vt:lpstr>
      <vt:lpstr>Sample Answers</vt:lpstr>
      <vt:lpstr>PowerPoint Presentation</vt:lpstr>
      <vt:lpstr>More questions:</vt:lpstr>
      <vt:lpstr>Questions</vt:lpstr>
      <vt:lpstr>Data Structures for language processors. </vt:lpstr>
      <vt:lpstr>Types of data 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Questions</vt:lpstr>
      <vt:lpstr>Chapter 1: Introduction to compiling</vt:lpstr>
      <vt:lpstr>1.1 Compilers</vt:lpstr>
      <vt:lpstr>PowerPoint Presentation</vt:lpstr>
      <vt:lpstr>Analysis-synthesis model of compilation</vt:lpstr>
      <vt:lpstr>Context of a compiler</vt:lpstr>
      <vt:lpstr>1.2 Analysis of the source program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1.3 Phases of a compiler</vt:lpstr>
      <vt:lpstr>PowerPoint Presentation</vt:lpstr>
      <vt:lpstr>PowerPoint Presentation</vt:lpstr>
      <vt:lpstr>PowerPoint Presentation</vt:lpstr>
      <vt:lpstr>PowerPoint Presentation</vt:lpstr>
      <vt:lpstr>PowerPoint Presentation</vt:lpstr>
      <vt:lpstr>PowerPoint Presentation</vt:lpstr>
      <vt:lpstr>1.6 Compiler-Construction Tools</vt:lpstr>
      <vt:lpstr>PowerPoint Presentation</vt:lpstr>
      <vt:lpstr>PowerPoint Presentation</vt:lpstr>
      <vt:lpstr>Questions</vt:lpstr>
      <vt:lpstr>PowerPoint Presentation</vt:lpstr>
      <vt:lpstr>More questions</vt:lpstr>
      <vt:lpstr>Bootstrapping and Porting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More questions</vt:lpstr>
      <vt:lpstr>PowerPoint Presentation</vt:lpstr>
      <vt:lpstr>Questions</vt:lpstr>
      <vt:lpstr>Chapter 3: Lexical Analysis</vt:lpstr>
      <vt:lpstr>PowerPoint Presentation</vt:lpstr>
      <vt:lpstr>PowerPoint Presentation</vt:lpstr>
      <vt:lpstr>PowerPoint Presentation</vt:lpstr>
      <vt:lpstr>3.1 The role of the Lexical Analyzer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3.2 Input Buffering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3.3 Specification of Tokens</vt:lpstr>
      <vt:lpstr>PowerPoint Presentation</vt:lpstr>
      <vt:lpstr>PowerPoint Presentation</vt:lpstr>
      <vt:lpstr>PowerPoint Presentation</vt:lpstr>
      <vt:lpstr>PowerPoint Presentation</vt:lpstr>
      <vt:lpstr>PowerPoint Presentation</vt:lpstr>
      <vt:lpstr>3.4 Recognition of tokens </vt:lpstr>
      <vt:lpstr>PowerPoint Presentation</vt:lpstr>
      <vt:lpstr>PowerPoint Presentation</vt:lpstr>
      <vt:lpstr>PowerPoint Presentation</vt:lpstr>
      <vt:lpstr>PowerPoint Presentation</vt:lpstr>
      <vt:lpstr>3.5 A Language for specifying Lexical Analysers</vt:lpstr>
      <vt:lpstr>PowerPoint Presentation</vt:lpstr>
      <vt:lpstr>PowerPoint Presentation</vt:lpstr>
      <vt:lpstr>PowerPoint Presentation</vt:lpstr>
      <vt:lpstr>3.6 Finite Automata </vt:lpstr>
      <vt:lpstr>PowerPoint Presentation</vt:lpstr>
      <vt:lpstr>PowerPoint Presentation</vt:lpstr>
      <vt:lpstr>PowerPoint Presentation</vt:lpstr>
      <vt:lpstr>PowerPoint Presentation</vt:lpstr>
      <vt:lpstr>PowerPoint Presentation</vt:lpstr>
      <vt:lpstr>3.8 Design of a Lexical Analyzer Generator</vt:lpstr>
      <vt:lpstr>DFA implementation of a Lexical Analyzer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More Questions</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Compiler Construction</dc:title>
  <dc:creator>CASSANDRA</dc:creator>
  <cp:lastModifiedBy>Staff</cp:lastModifiedBy>
  <cp:revision>320</cp:revision>
  <dcterms:created xsi:type="dcterms:W3CDTF">2020-09-09T06:32:57Z</dcterms:created>
  <dcterms:modified xsi:type="dcterms:W3CDTF">2022-01-10T04:59:18Z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0x010100339F22B191B5C54FA1C80701CB28B566</vt:lpwstr>
  </property>
</Properties>
</file>